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00BC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Показатели</a:t>
            </a:r>
            <a:r>
              <a:rPr lang="ru-RU" baseline="0" dirty="0" smtClean="0"/>
              <a:t> уровня р</a:t>
            </a:r>
            <a:r>
              <a:rPr lang="ru-RU" dirty="0" smtClean="0"/>
              <a:t>ечевого развития</a:t>
            </a:r>
            <a:r>
              <a:rPr lang="ru-RU" baseline="0" dirty="0" smtClean="0"/>
              <a:t> детей в мае 2024 г.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Речевое развитие</c:v>
                </c:pt>
              </c:strCache>
            </c:strRef>
          </c:tx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0.24000000000000021</c:v>
                </c:pt>
                <c:pt idx="1">
                  <c:v>0.58000000000000063</c:v>
                </c:pt>
                <c:pt idx="2">
                  <c:v>0.18000000000000022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 smtClean="0"/>
              <a:t>Показатели уровня речевого развития детей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 smtClean="0"/>
              <a:t>в ноябре 2024 г.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>
        <c:manualLayout>
          <c:xMode val="edge"/>
          <c:yMode val="edge"/>
          <c:x val="0.16135027553412129"/>
          <c:y val="1.61615030452344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Речевое развитие</c:v>
                </c:pt>
              </c:strCache>
            </c:strRef>
          </c:tx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0.30000000000000032</c:v>
                </c:pt>
                <c:pt idx="1">
                  <c:v>0.58000000000000007</c:v>
                </c:pt>
                <c:pt idx="2">
                  <c:v>0.12000000000000002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Показатели</a:t>
            </a:r>
            <a:r>
              <a:rPr lang="ru-RU" baseline="0" dirty="0" smtClean="0"/>
              <a:t> уровня м</a:t>
            </a:r>
            <a:r>
              <a:rPr lang="ru-RU" dirty="0" smtClean="0"/>
              <a:t>отивационной готовности</a:t>
            </a:r>
            <a:r>
              <a:rPr lang="ru-RU" baseline="0" dirty="0" smtClean="0"/>
              <a:t> детей</a:t>
            </a:r>
            <a:r>
              <a:rPr lang="ru-RU" dirty="0" smtClean="0"/>
              <a:t> </a:t>
            </a:r>
            <a:r>
              <a:rPr lang="ru-RU" dirty="0"/>
              <a:t>к </a:t>
            </a:r>
            <a:r>
              <a:rPr lang="ru-RU" dirty="0" smtClean="0"/>
              <a:t>обучению </a:t>
            </a:r>
          </a:p>
          <a:p>
            <a:pPr>
              <a:defRPr/>
            </a:pPr>
            <a:r>
              <a:rPr lang="ru-RU" dirty="0" smtClean="0"/>
              <a:t>в мае 2024 г.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Мотивационная готовность к обучению</c:v>
                </c:pt>
              </c:strCache>
            </c:strRef>
          </c:tx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0.47000000000000008</c:v>
                </c:pt>
                <c:pt idx="1">
                  <c:v>0.29000000000000031</c:v>
                </c:pt>
                <c:pt idx="2">
                  <c:v>0.24000000000000016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Показатели</a:t>
            </a:r>
            <a:r>
              <a:rPr lang="ru-RU" baseline="0" dirty="0" smtClean="0"/>
              <a:t> уровня мотивационной готовности детей к обучению в ноябре 2024 г.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Мотивационная готовность к обучению</c:v>
                </c:pt>
              </c:strCache>
            </c:strRef>
          </c:tx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0.59</c:v>
                </c:pt>
                <c:pt idx="1">
                  <c:v>0.35000000000000031</c:v>
                </c:pt>
                <c:pt idx="2">
                  <c:v>6.0000000000000032E-2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071942"/>
            <a:ext cx="6400800" cy="1600200"/>
          </a:xfrm>
        </p:spPr>
        <p:txBody>
          <a:bodyPr/>
          <a:lstStyle/>
          <a:p>
            <a:pPr algn="r"/>
            <a:r>
              <a:rPr lang="ru-RU" dirty="0" smtClean="0"/>
              <a:t>Подготовила </a:t>
            </a:r>
          </a:p>
          <a:p>
            <a:pPr algn="r"/>
            <a:r>
              <a:rPr lang="ru-RU" dirty="0" smtClean="0"/>
              <a:t>учитель-логопед</a:t>
            </a:r>
          </a:p>
          <a:p>
            <a:pPr algn="r"/>
            <a:r>
              <a:rPr lang="ru-RU" dirty="0" smtClean="0"/>
              <a:t>Пискарева А.В.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Моя педагогическая находка: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 err="1" smtClean="0"/>
              <a:t>Квест-игра</a:t>
            </a:r>
            <a:r>
              <a:rPr lang="ru-RU" b="1" dirty="0" smtClean="0"/>
              <a:t> как средство речевого развития дошкольников»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14290"/>
            <a:ext cx="564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МБДОУ – детский сад № 71 комбинированного вида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6286520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Орёл - 2024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772400" cy="774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Динамика речевого развития детей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357298"/>
          <a:ext cx="4500594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572000" y="1285860"/>
          <a:ext cx="435771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Динамика мотивационной готовности к обучению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88" y="1447800"/>
          <a:ext cx="4143374" cy="4910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572000" y="1500174"/>
          <a:ext cx="414340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Дети Играют: векторные изображения и иллюстрации, которые можно скачать  бесплатно | Freepik"/>
          <p:cNvPicPr>
            <a:picLocks noChangeAspect="1" noChangeArrowheads="1"/>
          </p:cNvPicPr>
          <p:nvPr/>
        </p:nvPicPr>
        <p:blipFill>
          <a:blip r:embed="rId2"/>
          <a:srcRect t="15686" b="15686"/>
          <a:stretch>
            <a:fillRect/>
          </a:stretch>
        </p:blipFill>
        <p:spPr bwMode="auto">
          <a:xfrm>
            <a:off x="3214678" y="3071810"/>
            <a:ext cx="5072098" cy="34808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571612"/>
            <a:ext cx="7772400" cy="4572000"/>
          </a:xfrm>
        </p:spPr>
        <p:txBody>
          <a:bodyPr/>
          <a:lstStyle/>
          <a:p>
            <a:pPr marL="273050" indent="-3175" algn="just">
              <a:buNone/>
            </a:pPr>
            <a:r>
              <a:rPr lang="ru-RU" dirty="0" smtClean="0"/>
              <a:t>Использование логопедических </a:t>
            </a:r>
            <a:r>
              <a:rPr lang="ru-RU" dirty="0" err="1" smtClean="0"/>
              <a:t>квест-игр</a:t>
            </a:r>
            <a:r>
              <a:rPr lang="ru-RU" dirty="0" smtClean="0"/>
              <a:t> значительно повышает мотивацию ребёнка к обучению и дает высокие результаты в речевом развитии детей. 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Пнг Дети 33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1480"/>
            <a:ext cx="9715568" cy="6096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262205">
            <a:off x="415411" y="1410172"/>
            <a:ext cx="6152717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608649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Логопедическая </a:t>
            </a:r>
            <a:r>
              <a:rPr lang="ru-RU" dirty="0" err="1" smtClean="0"/>
              <a:t>к</a:t>
            </a:r>
            <a:r>
              <a:rPr lang="ru-RU" dirty="0" err="1" smtClean="0"/>
              <a:t>вест-игра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401080" cy="45720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– это </a:t>
            </a:r>
            <a:r>
              <a:rPr lang="ru-RU" dirty="0" smtClean="0"/>
              <a:t>форма </a:t>
            </a:r>
            <a:r>
              <a:rPr lang="ru-RU" dirty="0" smtClean="0"/>
              <a:t>взаимодействия педагога и детей, благодаря которой они полностью погружаются в происходящее, получают заряд положительных эмоций и активно включаются в совместную деятельность. </a:t>
            </a:r>
          </a:p>
          <a:p>
            <a:pPr marL="273050" indent="-93663" algn="just">
              <a:buNone/>
            </a:pPr>
            <a:r>
              <a:rPr lang="ru-RU" b="1" dirty="0" smtClean="0"/>
              <a:t> Целью</a:t>
            </a:r>
            <a:r>
              <a:rPr lang="ru-RU" dirty="0" smtClean="0"/>
              <a:t> </a:t>
            </a:r>
            <a:r>
              <a:rPr lang="ru-RU" dirty="0" err="1" smtClean="0"/>
              <a:t>квеста</a:t>
            </a:r>
            <a:r>
              <a:rPr lang="ru-RU" dirty="0" smtClean="0"/>
              <a:t> является выполнение последовательности заданий и, следуя правилам, достижение цели. 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8358246" cy="4572000"/>
          </a:xfrm>
        </p:spPr>
        <p:txBody>
          <a:bodyPr/>
          <a:lstStyle/>
          <a:p>
            <a:pPr lvl="0" algn="just"/>
            <a:r>
              <a:rPr lang="ru-RU" dirty="0" smtClean="0"/>
              <a:t>образовательная - вовлечение каждого ребенка в активный творческий процесс;</a:t>
            </a:r>
          </a:p>
          <a:p>
            <a:pPr lvl="0" algn="just"/>
            <a:r>
              <a:rPr lang="ru-RU" dirty="0" smtClean="0"/>
              <a:t>развивающая - развитие интереса, творческих способностей, воображения дошкольников, поисковой активности, стремления к новизне;</a:t>
            </a:r>
          </a:p>
          <a:p>
            <a:pPr lvl="0" algn="just"/>
            <a:r>
              <a:rPr lang="ru-RU" dirty="0" smtClean="0"/>
              <a:t>воспитательная - воспитание толерантности, личной ответственности за выполнение работы.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</a:t>
            </a:r>
            <a:r>
              <a:rPr lang="ru-RU" dirty="0" err="1" smtClean="0"/>
              <a:t>квестов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429684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ru-RU" i="1" dirty="0" smtClean="0"/>
              <a:t>по числу участников</a:t>
            </a:r>
            <a:r>
              <a:rPr lang="ru-RU" dirty="0" smtClean="0"/>
              <a:t>: одиночные и групповые;</a:t>
            </a:r>
          </a:p>
          <a:p>
            <a:pPr lvl="0" algn="just"/>
            <a:r>
              <a:rPr lang="ru-RU" i="1" dirty="0" smtClean="0"/>
              <a:t>по продолжительности</a:t>
            </a:r>
            <a:r>
              <a:rPr lang="ru-RU" dirty="0" smtClean="0"/>
              <a:t>: кратковременные и долговременные;</a:t>
            </a:r>
          </a:p>
          <a:p>
            <a:pPr lvl="0" algn="just"/>
            <a:r>
              <a:rPr lang="ru-RU" i="1" dirty="0" smtClean="0"/>
              <a:t>по содержанию</a:t>
            </a:r>
            <a:r>
              <a:rPr lang="ru-RU" dirty="0" smtClean="0"/>
              <a:t>: сюжетные и несюжетные;</a:t>
            </a:r>
          </a:p>
          <a:p>
            <a:pPr lvl="0" algn="just"/>
            <a:r>
              <a:rPr lang="ru-RU" i="1" dirty="0" smtClean="0"/>
              <a:t>по структуре сюжетов</a:t>
            </a:r>
            <a:r>
              <a:rPr lang="ru-RU" dirty="0" smtClean="0"/>
              <a:t>: линейные (основное содержание </a:t>
            </a:r>
            <a:r>
              <a:rPr lang="ru-RU" dirty="0" err="1" smtClean="0"/>
              <a:t>квеста</a:t>
            </a:r>
            <a:r>
              <a:rPr lang="ru-RU" dirty="0" smtClean="0"/>
              <a:t> построено по цепочке), штурмовые (каждый игрок решает свою цепочку загадок, чтобы в конце собрать их воедино), кольцевые (ребенок отправляется по кольцевой траектории: выполняя определенные задания он вновь возвращается к начальной точке).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772400" cy="857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Формы организации </a:t>
            </a:r>
            <a:r>
              <a:rPr lang="ru-RU" dirty="0" err="1" smtClean="0"/>
              <a:t>квест</a:t>
            </a:r>
            <a:r>
              <a:rPr lang="ru-RU" dirty="0" smtClean="0"/>
              <a:t> – игр: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1071546"/>
            <a:ext cx="7772400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путешествие;</a:t>
            </a:r>
          </a:p>
          <a:p>
            <a:pPr lvl="0"/>
            <a:r>
              <a:rPr lang="ru-RU" dirty="0" smtClean="0"/>
              <a:t>детектив;</a:t>
            </a:r>
          </a:p>
          <a:p>
            <a:pPr lvl="0"/>
            <a:r>
              <a:rPr lang="ru-RU" dirty="0" smtClean="0"/>
              <a:t>журналистское расследование;</a:t>
            </a:r>
          </a:p>
          <a:p>
            <a:pPr lvl="0"/>
            <a:r>
              <a:rPr lang="ru-RU" dirty="0" smtClean="0"/>
              <a:t>научное исследование.</a:t>
            </a:r>
          </a:p>
          <a:p>
            <a:endParaRPr lang="ru-RU" dirty="0" smtClean="0"/>
          </a:p>
          <a:p>
            <a:pPr>
              <a:buNone/>
            </a:pPr>
            <a:r>
              <a:rPr lang="ru-RU" i="1" dirty="0" smtClean="0"/>
              <a:t>Стандартные ошибки:</a:t>
            </a:r>
          </a:p>
          <a:p>
            <a:pPr lvl="0"/>
            <a:r>
              <a:rPr lang="ru-RU" dirty="0" smtClean="0"/>
              <a:t>Большое количество участников.</a:t>
            </a:r>
          </a:p>
          <a:p>
            <a:pPr lvl="0"/>
            <a:r>
              <a:rPr lang="ru-RU" dirty="0" smtClean="0"/>
              <a:t>Желание «успеть побольше».</a:t>
            </a:r>
          </a:p>
          <a:p>
            <a:pPr lvl="0"/>
            <a:r>
              <a:rPr lang="ru-RU" dirty="0" smtClean="0"/>
              <a:t>Сценарии со сложным техническим исполнением.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57166"/>
            <a:ext cx="7772400" cy="774720"/>
          </a:xfrm>
        </p:spPr>
        <p:txBody>
          <a:bodyPr/>
          <a:lstStyle/>
          <a:p>
            <a:r>
              <a:rPr lang="ru-RU" dirty="0" smtClean="0"/>
              <a:t>Логопедические </a:t>
            </a:r>
            <a:r>
              <a:rPr lang="ru-RU" dirty="0" err="1" smtClean="0"/>
              <a:t>квест-игры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357298"/>
            <a:ext cx="7929618" cy="2786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dirty="0" smtClean="0"/>
              <a:t>помогают эффективно решать поставленные на занятии образовательные, развивающие и воспитательные задачи;</a:t>
            </a:r>
          </a:p>
          <a:p>
            <a:pPr algn="just"/>
            <a:r>
              <a:rPr lang="ru-RU" sz="2800" dirty="0" smtClean="0"/>
              <a:t>особенно актуальны как проведение итогового занятия по изученной лексической теме.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358246" cy="13573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В работе по развитию связной речи можно  использовать  на разных этапах </a:t>
            </a:r>
            <a:r>
              <a:rPr lang="ru-RU" dirty="0" err="1" smtClean="0"/>
              <a:t>квест-игры</a:t>
            </a:r>
            <a:r>
              <a:rPr lang="ru-RU" dirty="0" smtClean="0"/>
              <a:t> опорные схемы, пиктограммы, </a:t>
            </a:r>
            <a:r>
              <a:rPr lang="ru-RU" dirty="0" err="1" smtClean="0"/>
              <a:t>мнемотаблицы</a:t>
            </a:r>
            <a:r>
              <a:rPr lang="ru-RU" dirty="0" smtClean="0"/>
              <a:t> и т.д.</a:t>
            </a:r>
            <a:endParaRPr lang="ru-RU" dirty="0"/>
          </a:p>
        </p:txBody>
      </p:sp>
      <p:pic>
        <p:nvPicPr>
          <p:cNvPr id="18434" name="Picture 2" descr="C:\Users\а\Desktop\0T5accnPC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33732"/>
            <a:ext cx="4143404" cy="3968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5" name="Picture 3" descr="C:\Users\а\Desktop\1_1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143380"/>
            <a:ext cx="3484882" cy="2500330"/>
          </a:xfrm>
          <a:prstGeom prst="rect">
            <a:avLst/>
          </a:prstGeom>
          <a:noFill/>
        </p:spPr>
      </p:pic>
      <p:pic>
        <p:nvPicPr>
          <p:cNvPr id="18436" name="Picture 4" descr="C:\Users\а\Desktop\ghey2IF5U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928802"/>
            <a:ext cx="3376638" cy="211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72400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 «Лесенка»</a:t>
            </a:r>
            <a:r>
              <a:rPr lang="ru-RU" dirty="0" smtClean="0"/>
              <a:t>. Развитие лексико-грамматического строя речи.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4357718" cy="5286412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Первая ступенька – назови ласково (существительные с уменьшительно-ласкательными суффиксами) и прыгни на вторую ступеньку.</a:t>
            </a:r>
          </a:p>
          <a:p>
            <a:r>
              <a:rPr lang="ru-RU" sz="2000" dirty="0" smtClean="0"/>
              <a:t>Вторая ступенька – назови сколько… (согласование с числительными) и прыгни на вторую ступеньку.</a:t>
            </a:r>
          </a:p>
          <a:p>
            <a:r>
              <a:rPr lang="ru-RU" sz="2000" dirty="0" smtClean="0"/>
              <a:t>Третья ступенька – подбери слово-признак «Какой?» (согласование прилагательных с существительными) и прыгни на третью ступеньку.</a:t>
            </a:r>
          </a:p>
          <a:p>
            <a:r>
              <a:rPr lang="ru-RU" sz="2000" dirty="0" smtClean="0"/>
              <a:t>Четвёртая ступенька – придумай предложение с этим словом (языковой синтез).</a:t>
            </a:r>
            <a:endParaRPr lang="ru-RU" sz="2000" dirty="0"/>
          </a:p>
        </p:txBody>
      </p:sp>
      <p:pic>
        <p:nvPicPr>
          <p:cNvPr id="19458" name="Picture 2" descr="C:\Users\а\Desktop\aLI6UW9QdDQ.jpg"/>
          <p:cNvPicPr>
            <a:picLocks noChangeAspect="1" noChangeArrowheads="1"/>
          </p:cNvPicPr>
          <p:nvPr/>
        </p:nvPicPr>
        <p:blipFill>
          <a:blip r:embed="rId2"/>
          <a:srcRect t="19160" b="5794"/>
          <a:stretch>
            <a:fillRect/>
          </a:stretch>
        </p:blipFill>
        <p:spPr bwMode="auto">
          <a:xfrm>
            <a:off x="4857752" y="1309401"/>
            <a:ext cx="3834522" cy="511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Преимущества использования логопедических </a:t>
            </a:r>
            <a:r>
              <a:rPr lang="ru-RU" dirty="0" err="1" smtClean="0"/>
              <a:t>квест-игр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8329642" cy="541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повышение мотивации ребёнка в обучении;</a:t>
            </a:r>
          </a:p>
          <a:p>
            <a:pPr algn="just"/>
            <a:r>
              <a:rPr lang="ru-RU" dirty="0" smtClean="0"/>
              <a:t>повышение речевой активности детей;</a:t>
            </a:r>
          </a:p>
          <a:p>
            <a:pPr algn="just"/>
            <a:r>
              <a:rPr lang="ru-RU" dirty="0" smtClean="0"/>
              <a:t>закрепление знаний по лексическим темам;</a:t>
            </a:r>
          </a:p>
          <a:p>
            <a:pPr algn="just"/>
            <a:r>
              <a:rPr lang="ru-RU" dirty="0" smtClean="0"/>
              <a:t>развитие психических процессов (памяти, внимания, логического мышления, воображения и пр.);</a:t>
            </a:r>
          </a:p>
          <a:p>
            <a:pPr algn="just"/>
            <a:r>
              <a:rPr lang="ru-RU" dirty="0" smtClean="0"/>
              <a:t>формирование самостоятельности детей (могут сами придумывать сюжеты </a:t>
            </a:r>
            <a:r>
              <a:rPr lang="ru-RU" dirty="0" err="1" smtClean="0"/>
              <a:t>квест-игр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формирование навыков сотрудничества, умения работать в коллективе;</a:t>
            </a:r>
          </a:p>
          <a:p>
            <a:pPr algn="just"/>
            <a:r>
              <a:rPr lang="ru-RU" dirty="0" smtClean="0"/>
              <a:t>воспитание доброжелательности, отзывчивости, стремления к взаимовыручке.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341</TotalTime>
  <Words>343</Words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Моя педагогическая находка:  «Квест-игра как средство речевого развития дошкольников»</vt:lpstr>
      <vt:lpstr>Логопедическая квест-игра</vt:lpstr>
      <vt:lpstr>Задачи:</vt:lpstr>
      <vt:lpstr>Виды квестов:</vt:lpstr>
      <vt:lpstr>Формы организации квест – игр: </vt:lpstr>
      <vt:lpstr>Логопедические квест-игры</vt:lpstr>
      <vt:lpstr>Слайд 7</vt:lpstr>
      <vt:lpstr> «Лесенка». Развитие лексико-грамматического строя речи. </vt:lpstr>
      <vt:lpstr>Преимущества использования логопедических квест-игр:</vt:lpstr>
      <vt:lpstr>Динамика речевого развития детей</vt:lpstr>
      <vt:lpstr>Динамика мотивационной готовности к обучению</vt:lpstr>
      <vt:lpstr>Вывод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Анна</cp:lastModifiedBy>
  <cp:revision>30</cp:revision>
  <dcterms:created xsi:type="dcterms:W3CDTF">2018-12-02T18:40:25Z</dcterms:created>
  <dcterms:modified xsi:type="dcterms:W3CDTF">2024-11-28T21:50:48Z</dcterms:modified>
</cp:coreProperties>
</file>