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3E3FD1-73A0-42FE-8A6C-6FF3AAE3D8FC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произношения свистящих звуков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7772400" cy="1199704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Подготовила: </a:t>
            </a:r>
            <a:r>
              <a:rPr lang="ru-RU" sz="2000" i="1" dirty="0" smtClean="0"/>
              <a:t>у</a:t>
            </a:r>
            <a:r>
              <a:rPr lang="ru-RU" sz="2000" i="1" dirty="0" smtClean="0"/>
              <a:t>читель-дефектолог </a:t>
            </a:r>
          </a:p>
          <a:p>
            <a:r>
              <a:rPr lang="ru-RU" sz="2000" i="1" dirty="0" smtClean="0"/>
              <a:t>Пискарева А.В.</a:t>
            </a: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5186370" cy="1649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Артикуляция звуков </a:t>
            </a:r>
          </a:p>
          <a:p>
            <a:pPr algn="ctr">
              <a:buNone/>
              <a:tabLst>
                <a:tab pos="177800" algn="l"/>
                <a:tab pos="723900" algn="l"/>
              </a:tabLst>
            </a:pPr>
            <a:r>
              <a:rPr lang="ru-RU" sz="2800" dirty="0" smtClean="0"/>
              <a:t>в норме</a:t>
            </a:r>
            <a:endParaRPr lang="ru-RU" sz="2800" dirty="0"/>
          </a:p>
        </p:txBody>
      </p:sp>
      <p:pic>
        <p:nvPicPr>
          <p:cNvPr id="1026" name="Picture 2" descr="C:\Users\а\Desktop\Работа\профили\С.jpg"/>
          <p:cNvPicPr>
            <a:picLocks noChangeAspect="1" noChangeArrowheads="1"/>
          </p:cNvPicPr>
          <p:nvPr/>
        </p:nvPicPr>
        <p:blipFill>
          <a:blip r:embed="rId2" cstate="print"/>
          <a:srcRect b="27631"/>
          <a:stretch>
            <a:fillRect/>
          </a:stretch>
        </p:blipFill>
        <p:spPr bwMode="auto">
          <a:xfrm>
            <a:off x="0" y="357166"/>
            <a:ext cx="3070258" cy="3143272"/>
          </a:xfrm>
          <a:prstGeom prst="rect">
            <a:avLst/>
          </a:prstGeom>
          <a:noFill/>
        </p:spPr>
      </p:pic>
      <p:pic>
        <p:nvPicPr>
          <p:cNvPr id="1027" name="Picture 3" descr="C:\Users\а\Desktop\Работа\профили\сь.jpg"/>
          <p:cNvPicPr>
            <a:picLocks noChangeAspect="1" noChangeArrowheads="1"/>
          </p:cNvPicPr>
          <p:nvPr/>
        </p:nvPicPr>
        <p:blipFill>
          <a:blip r:embed="rId3" cstate="print"/>
          <a:srcRect b="26873"/>
          <a:stretch>
            <a:fillRect/>
          </a:stretch>
        </p:blipFill>
        <p:spPr bwMode="auto">
          <a:xfrm>
            <a:off x="2786050" y="357166"/>
            <a:ext cx="3038394" cy="3143248"/>
          </a:xfrm>
          <a:prstGeom prst="rect">
            <a:avLst/>
          </a:prstGeom>
          <a:noFill/>
        </p:spPr>
      </p:pic>
      <p:pic>
        <p:nvPicPr>
          <p:cNvPr id="1028" name="Picture 4" descr="C:\Users\а\Desktop\Работа\профили\З.jpg"/>
          <p:cNvPicPr>
            <a:picLocks noChangeAspect="1" noChangeArrowheads="1"/>
          </p:cNvPicPr>
          <p:nvPr/>
        </p:nvPicPr>
        <p:blipFill>
          <a:blip r:embed="rId4" cstate="print"/>
          <a:srcRect b="27102"/>
          <a:stretch>
            <a:fillRect/>
          </a:stretch>
        </p:blipFill>
        <p:spPr bwMode="auto">
          <a:xfrm>
            <a:off x="5715008" y="357166"/>
            <a:ext cx="3071834" cy="3167877"/>
          </a:xfrm>
          <a:prstGeom prst="rect">
            <a:avLst/>
          </a:prstGeom>
          <a:noFill/>
        </p:spPr>
      </p:pic>
      <p:pic>
        <p:nvPicPr>
          <p:cNvPr id="1029" name="Picture 5" descr="C:\Users\а\Desktop\Работа\профили\зь.jpg"/>
          <p:cNvPicPr>
            <a:picLocks noChangeAspect="1" noChangeArrowheads="1"/>
          </p:cNvPicPr>
          <p:nvPr/>
        </p:nvPicPr>
        <p:blipFill>
          <a:blip r:embed="rId5" cstate="print"/>
          <a:srcRect b="27363"/>
          <a:stretch>
            <a:fillRect/>
          </a:stretch>
        </p:blipFill>
        <p:spPr bwMode="auto">
          <a:xfrm>
            <a:off x="5643538" y="3554601"/>
            <a:ext cx="3214742" cy="330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Профили нарушенных свистящих звуков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30747" t="18554" r="54978" b="50196"/>
          <a:stretch>
            <a:fillRect/>
          </a:stretch>
        </p:blipFill>
        <p:spPr bwMode="auto">
          <a:xfrm>
            <a:off x="5929322" y="3714752"/>
            <a:ext cx="2285984" cy="28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74158" t="19726" r="12116" b="21679"/>
          <a:stretch>
            <a:fillRect/>
          </a:stretch>
        </p:blipFill>
        <p:spPr bwMode="auto">
          <a:xfrm>
            <a:off x="3000364" y="1000108"/>
            <a:ext cx="22324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74707" t="48047" r="8272" b="14843"/>
          <a:stretch>
            <a:fillRect/>
          </a:stretch>
        </p:blipFill>
        <p:spPr bwMode="auto">
          <a:xfrm>
            <a:off x="6000760" y="1000108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4053" t="26939" r="58908" b="29284"/>
          <a:stretch>
            <a:fillRect/>
          </a:stretch>
        </p:blipFill>
        <p:spPr bwMode="auto">
          <a:xfrm>
            <a:off x="0" y="1643050"/>
            <a:ext cx="2373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ru-RU" dirty="0" smtClean="0"/>
              <a:t>Боковая артикуляция</a:t>
            </a:r>
          </a:p>
          <a:p>
            <a:r>
              <a:rPr lang="ru-RU" dirty="0" err="1" smtClean="0"/>
              <a:t>Сонантность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Озвончение </a:t>
            </a:r>
          </a:p>
          <a:p>
            <a:r>
              <a:rPr lang="ru-RU" dirty="0" smtClean="0"/>
              <a:t>Смягчение </a:t>
            </a:r>
          </a:p>
          <a:p>
            <a:r>
              <a:rPr lang="ru-RU" dirty="0" smtClean="0"/>
              <a:t>Далекая артикуляция</a:t>
            </a:r>
          </a:p>
          <a:p>
            <a:r>
              <a:rPr lang="ru-RU" dirty="0" err="1" smtClean="0"/>
              <a:t>Призубность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Выдох на месте звука</a:t>
            </a:r>
          </a:p>
          <a:p>
            <a:r>
              <a:rPr lang="ru-RU" dirty="0" smtClean="0"/>
              <a:t>Отсутствие звука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нарушения в произношении свистящих звуков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23060" t="36133" r="56625" b="16015"/>
          <a:stretch>
            <a:fillRect/>
          </a:stretch>
        </p:blipFill>
        <p:spPr bwMode="auto">
          <a:xfrm>
            <a:off x="7212258" y="4299747"/>
            <a:ext cx="1931742" cy="25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80198" t="22656" r="3331" b="42187"/>
          <a:stretch>
            <a:fillRect/>
          </a:stretch>
        </p:blipFill>
        <p:spPr bwMode="auto">
          <a:xfrm>
            <a:off x="5857884" y="2143116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572164" cy="5429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71463" indent="-255588" algn="just"/>
            <a:r>
              <a:rPr lang="ru-RU" b="1" dirty="0" smtClean="0"/>
              <a:t>Трудность </a:t>
            </a:r>
            <a:r>
              <a:rPr lang="ru-RU" dirty="0" smtClean="0"/>
              <a:t>заключается в том, что правильная артикуляция звука [С] </a:t>
            </a:r>
            <a:r>
              <a:rPr lang="ru-RU" dirty="0" smtClean="0"/>
              <a:t>редко формируется </a:t>
            </a:r>
            <a:r>
              <a:rPr lang="ru-RU" dirty="0" smtClean="0"/>
              <a:t>на основе только </a:t>
            </a:r>
            <a:r>
              <a:rPr lang="ru-RU" dirty="0" err="1" smtClean="0"/>
              <a:t>слухозрительного</a:t>
            </a:r>
            <a:r>
              <a:rPr lang="ru-RU" dirty="0" smtClean="0"/>
              <a:t> </a:t>
            </a:r>
            <a:r>
              <a:rPr lang="ru-RU" dirty="0" smtClean="0"/>
              <a:t>или слухового подражания. Причина здесь в том, что звук [C] плохо воспринимается учащимися на слух и имеет трудную артикуляцию. В таком случае требуется специальная работа по постановке этого звука.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28587" t="23633" r="54392" b="42187"/>
          <a:stretch>
            <a:fillRect/>
          </a:stretch>
        </p:blipFill>
        <p:spPr bwMode="auto">
          <a:xfrm>
            <a:off x="6929422" y="0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28651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подражанию на основе слухового и </a:t>
            </a:r>
            <a:r>
              <a:rPr lang="ru-RU" dirty="0" err="1" smtClean="0"/>
              <a:t>слухозрительного</a:t>
            </a:r>
            <a:r>
              <a:rPr lang="ru-RU" dirty="0" smtClean="0"/>
              <a:t> восприятия</a:t>
            </a:r>
          </a:p>
          <a:p>
            <a:r>
              <a:rPr lang="ru-RU" dirty="0" smtClean="0"/>
              <a:t>Механический способ </a:t>
            </a:r>
          </a:p>
          <a:p>
            <a:r>
              <a:rPr lang="ru-RU" dirty="0" smtClean="0"/>
              <a:t>Смешанный способ</a:t>
            </a:r>
          </a:p>
          <a:p>
            <a:r>
              <a:rPr lang="ru-RU" dirty="0" smtClean="0"/>
              <a:t>Поэтапное формирование правильной артикуляции: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Межгубная</a:t>
            </a:r>
            <a:r>
              <a:rPr lang="ru-RU" dirty="0" smtClean="0"/>
              <a:t> артикуляция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Межзубная артикуляция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Нормальная (</a:t>
            </a:r>
            <a:r>
              <a:rPr lang="ru-RU" dirty="0" err="1" smtClean="0"/>
              <a:t>зазубная</a:t>
            </a:r>
            <a:r>
              <a:rPr lang="ru-RU" dirty="0" smtClean="0"/>
              <a:t>) артикуляция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постановки и коррекции звуков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2539" t="43702" r="60613" b="16343"/>
          <a:stretch>
            <a:fillRect/>
          </a:stretch>
        </p:blipFill>
        <p:spPr bwMode="auto">
          <a:xfrm>
            <a:off x="6429388" y="214290"/>
            <a:ext cx="2500330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75256" t="43164" r="7174" b="19726"/>
          <a:stretch>
            <a:fillRect/>
          </a:stretch>
        </p:blipFill>
        <p:spPr bwMode="auto">
          <a:xfrm>
            <a:off x="6286512" y="3500438"/>
            <a:ext cx="2646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Слуховое и </a:t>
            </a:r>
            <a:r>
              <a:rPr lang="ru-RU" dirty="0" err="1" smtClean="0"/>
              <a:t>слухозрительное</a:t>
            </a:r>
            <a:r>
              <a:rPr lang="ru-RU" dirty="0" smtClean="0"/>
              <a:t> восприятие включает:</a:t>
            </a:r>
            <a:endParaRPr lang="ru-RU" dirty="0"/>
          </a:p>
        </p:txBody>
      </p:sp>
      <p:pic>
        <p:nvPicPr>
          <p:cNvPr id="4" name="Picture 2" descr="https://pedlib.ru/books1/3/0108/image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3286124"/>
            <a:ext cx="4171950" cy="3133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Восприятие </a:t>
            </a:r>
            <a:r>
              <a:rPr lang="ru-RU" sz="2400" dirty="0" smtClean="0"/>
              <a:t>на слух правильного образца звукопроизношения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Образец </a:t>
            </a:r>
            <a:r>
              <a:rPr lang="ru-RU" sz="2400" dirty="0" smtClean="0"/>
              <a:t>правильной </a:t>
            </a:r>
            <a:r>
              <a:rPr lang="ru-RU" sz="2400" dirty="0" smtClean="0"/>
              <a:t>артикуляции (артикуляция учителя, профиль произношения, показать кистями рук и др.)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5214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Тактильно-вибрационную </a:t>
            </a:r>
            <a:r>
              <a:rPr lang="ru-RU" sz="2400" dirty="0" smtClean="0"/>
              <a:t>чувствительность (</a:t>
            </a:r>
            <a:r>
              <a:rPr lang="ru-RU" sz="2400" dirty="0" smtClean="0"/>
              <a:t>отсутствие (присутствие) </a:t>
            </a:r>
            <a:r>
              <a:rPr lang="ru-RU" sz="2400" dirty="0" smtClean="0"/>
              <a:t>дрожания голосовых связок, холодная струя воздуха, направленная вниз)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10189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изолированное произнесение → слог → слово → фраза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Последовательность </a:t>
            </a:r>
            <a:r>
              <a:rPr lang="ru-RU" b="0" dirty="0" smtClean="0"/>
              <a:t>отработки звука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43372" y="3071810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143380"/>
            <a:ext cx="445025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д</a:t>
            </a:r>
            <a:r>
              <a:rPr lang="ru-RU" sz="2800" dirty="0" smtClean="0"/>
              <a:t>ифференциация звука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огоп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393" y="1285860"/>
            <a:ext cx="5162607" cy="51626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681</TotalTime>
  <Words>136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Коррекция произношения свистящих звуков</vt:lpstr>
      <vt:lpstr>Слайд 2</vt:lpstr>
      <vt:lpstr>Профили нарушенных свистящих звуков</vt:lpstr>
      <vt:lpstr>Основные нарушения в произношении свистящих звуков</vt:lpstr>
      <vt:lpstr>Слайд 5</vt:lpstr>
      <vt:lpstr>Способы постановки и коррекции звуков</vt:lpstr>
      <vt:lpstr>Слуховое и слухозрительное восприятие включает:</vt:lpstr>
      <vt:lpstr>Последовательность отработки звука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Анна</cp:lastModifiedBy>
  <cp:revision>59</cp:revision>
  <dcterms:created xsi:type="dcterms:W3CDTF">2016-03-22T14:37:38Z</dcterms:created>
  <dcterms:modified xsi:type="dcterms:W3CDTF">2022-12-27T18:40:01Z</dcterms:modified>
</cp:coreProperties>
</file>