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72" r:id="rId14"/>
    <p:sldId id="27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00372"/>
            <a:ext cx="8229600" cy="182880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Обучение детей со сложной структурой дефекта </a:t>
            </a:r>
            <a:br>
              <a:rPr lang="ru-RU" sz="3600" i="1" dirty="0" smtClean="0"/>
            </a:br>
            <a:r>
              <a:rPr lang="ru-RU" sz="3600" i="1" dirty="0" smtClean="0"/>
              <a:t>на индивидуальных занятиях по РРС и ФПСР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786322"/>
            <a:ext cx="6400800" cy="135729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учитель-дефектолог </a:t>
            </a:r>
          </a:p>
          <a:p>
            <a:pPr algn="r"/>
            <a:r>
              <a:rPr lang="ru-RU" dirty="0" smtClean="0"/>
              <a:t>Пискарева А.В.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6488668"/>
            <a:ext cx="1561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Орёл – 2021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Приемы и методы развития элементарных коммуникативных функций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/>
          <a:lstStyle/>
          <a:p>
            <a:r>
              <a:rPr lang="ru-RU" dirty="0" smtClean="0"/>
              <a:t>Осуществление выбора. </a:t>
            </a:r>
          </a:p>
          <a:p>
            <a:r>
              <a:rPr lang="ru-RU" dirty="0" smtClean="0"/>
              <a:t>Отклонение, несогласие. </a:t>
            </a:r>
          </a:p>
          <a:p>
            <a:r>
              <a:rPr lang="ru-RU" dirty="0" smtClean="0"/>
              <a:t>Поиск.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58" y="214290"/>
            <a:ext cx="887254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и приемы для вызывания устной речи детей с ТМНР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6715140" cy="4709160"/>
          </a:xfrm>
        </p:spPr>
        <p:txBody>
          <a:bodyPr/>
          <a:lstStyle/>
          <a:p>
            <a:pPr lvl="0"/>
            <a:r>
              <a:rPr lang="ru-RU" sz="2400" dirty="0" smtClean="0"/>
              <a:t>Дыхательные упражнения (подуть на горячую чашку чая, подуть на «вертушку», забить ватный шарик в ворота воздушной струей и пр.).</a:t>
            </a:r>
          </a:p>
          <a:p>
            <a:pPr lvl="0"/>
            <a:r>
              <a:rPr lang="ru-RU" sz="2400" dirty="0" smtClean="0"/>
              <a:t>Использование упражнений из </a:t>
            </a:r>
            <a:r>
              <a:rPr lang="ru-RU" sz="2400" dirty="0" err="1" smtClean="0"/>
              <a:t>фоноритмики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а\Desktop\77PheYEcHd8.jpg"/>
          <p:cNvPicPr>
            <a:picLocks noChangeAspect="1" noChangeArrowheads="1"/>
          </p:cNvPicPr>
          <p:nvPr/>
        </p:nvPicPr>
        <p:blipFill>
          <a:blip r:embed="rId2" cstate="print"/>
          <a:srcRect r="12123"/>
          <a:stretch>
            <a:fillRect/>
          </a:stretch>
        </p:blipFill>
        <p:spPr bwMode="auto">
          <a:xfrm>
            <a:off x="0" y="3287102"/>
            <a:ext cx="2071670" cy="357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а\Desktop\xK9d11aif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86124"/>
            <a:ext cx="2031979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\Desktop\njWsxxVbLb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60104"/>
            <a:ext cx="2012157" cy="3597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а\Desktop\MjXGJGyJOV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08" y="1071546"/>
            <a:ext cx="2428892" cy="278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а\Desktop\a_V91qYtptI.jpg"/>
          <p:cNvPicPr>
            <a:picLocks noChangeAspect="1" noChangeArrowheads="1"/>
          </p:cNvPicPr>
          <p:nvPr/>
        </p:nvPicPr>
        <p:blipFill>
          <a:blip r:embed="rId6" cstate="print"/>
          <a:srcRect l="10274"/>
          <a:stretch>
            <a:fillRect/>
          </a:stretch>
        </p:blipFill>
        <p:spPr bwMode="auto">
          <a:xfrm>
            <a:off x="6215074" y="3500438"/>
            <a:ext cx="2928926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 приемы для вызывания устной речи детей с ТМНР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3971924" cy="4709160"/>
          </a:xfrm>
        </p:spPr>
        <p:txBody>
          <a:bodyPr/>
          <a:lstStyle/>
          <a:p>
            <a:pPr lvl="0"/>
            <a:r>
              <a:rPr lang="ru-RU" dirty="0" smtClean="0"/>
              <a:t>Артикуляционные упражнения перед зеркалом (по подражанию)</a:t>
            </a:r>
          </a:p>
          <a:p>
            <a:pPr lvl="0"/>
            <a:r>
              <a:rPr lang="ru-RU" dirty="0" smtClean="0"/>
              <a:t>Выработка УУД с помощью музыкальных инструментов на занятиях по РСВ.</a:t>
            </a:r>
          </a:p>
          <a:p>
            <a:endParaRPr lang="ru-RU" dirty="0"/>
          </a:p>
        </p:txBody>
      </p:sp>
      <p:pic>
        <p:nvPicPr>
          <p:cNvPr id="3074" name="Picture 2" descr="C:\Users\а\Desktop\E-8MZjnN6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3116"/>
            <a:ext cx="4276718" cy="415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 приемы для вызывания устной речи детей с ТМНР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4329114" cy="470916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Работа с компьютерными программами («Речевой калейдоскоп», «Учимся говорить» и пр.).</a:t>
            </a:r>
          </a:p>
          <a:p>
            <a:pPr lvl="0"/>
            <a:r>
              <a:rPr lang="ru-RU" dirty="0" smtClean="0"/>
              <a:t>Использование </a:t>
            </a:r>
            <a:r>
              <a:rPr lang="ru-RU" dirty="0" err="1" smtClean="0"/>
              <a:t>аудио-материалов</a:t>
            </a:r>
            <a:r>
              <a:rPr lang="ru-RU" dirty="0" smtClean="0"/>
              <a:t> (найти картинку к услышанному звуку, например, корова мычит, машина едет, вода течет и пр.).</a:t>
            </a:r>
          </a:p>
          <a:p>
            <a:endParaRPr lang="ru-RU" dirty="0"/>
          </a:p>
        </p:txBody>
      </p:sp>
      <p:pic>
        <p:nvPicPr>
          <p:cNvPr id="4098" name="Picture 2" descr="C:\Users\а\Desktop\cSdlOtOa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4214810" cy="425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 приемы для вызывания устной речи детей с ТМНР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709160"/>
          </a:xfrm>
        </p:spPr>
        <p:txBody>
          <a:bodyPr/>
          <a:lstStyle/>
          <a:p>
            <a:pPr lvl="0" algn="just"/>
            <a:r>
              <a:rPr lang="ru-RU" dirty="0" smtClean="0"/>
              <a:t>Отбивание ритма с речевым сопровождением (в виде слогов ПА-ПА-ПА и пр.).</a:t>
            </a:r>
          </a:p>
          <a:p>
            <a:pPr lvl="0" algn="just"/>
            <a:r>
              <a:rPr lang="ru-RU" dirty="0" smtClean="0"/>
              <a:t>Имитация звуков при игре с различными игрушками (качаем куклу А-А-А, машина едет Ж-Ж-Ж и др.).</a:t>
            </a:r>
          </a:p>
          <a:p>
            <a:endParaRPr lang="ru-RU" dirty="0"/>
          </a:p>
        </p:txBody>
      </p:sp>
      <p:pic>
        <p:nvPicPr>
          <p:cNvPr id="5122" name="Picture 2" descr="C:\Users\а\Desktop\TzW-6GPSzzs.jpg"/>
          <p:cNvPicPr>
            <a:picLocks noChangeAspect="1" noChangeArrowheads="1"/>
          </p:cNvPicPr>
          <p:nvPr/>
        </p:nvPicPr>
        <p:blipFill>
          <a:blip r:embed="rId2" cstate="print"/>
          <a:srcRect t="4082" b="8163"/>
          <a:stretch>
            <a:fillRect/>
          </a:stretch>
        </p:blipFill>
        <p:spPr bwMode="auto">
          <a:xfrm>
            <a:off x="4429124" y="3561340"/>
            <a:ext cx="3786214" cy="329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а\Desktop\_euCzizKGkQ.jpg"/>
          <p:cNvPicPr>
            <a:picLocks noChangeAspect="1" noChangeArrowheads="1"/>
          </p:cNvPicPr>
          <p:nvPr/>
        </p:nvPicPr>
        <p:blipFill>
          <a:blip r:embed="rId3" cstate="print"/>
          <a:srcRect t="6977"/>
          <a:stretch>
            <a:fillRect/>
          </a:stretch>
        </p:blipFill>
        <p:spPr bwMode="auto">
          <a:xfrm>
            <a:off x="714348" y="3583235"/>
            <a:ext cx="3363913" cy="327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детей с ТМНР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УО может сочетаться с локальными или системными нарушениями зрения, слуха, опорно-двигательного аппарата, расстройствами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спектра, эмоционально-волевой сферы, выраженными в различной степени тяжести.</a:t>
            </a:r>
          </a:p>
          <a:p>
            <a:pPr algn="just"/>
            <a:r>
              <a:rPr lang="ru-RU" dirty="0" smtClean="0"/>
              <a:t>Нарушены базовые психические функции: восприятие, память, внимание, мышление, речь</a:t>
            </a:r>
          </a:p>
          <a:p>
            <a:pPr algn="just"/>
            <a:r>
              <a:rPr lang="ru-RU" dirty="0" smtClean="0"/>
              <a:t>Своеобразие структурных компонентов речи: </a:t>
            </a:r>
            <a:r>
              <a:rPr lang="ru-RU" dirty="0" err="1" smtClean="0"/>
              <a:t>фонетикофонематического</a:t>
            </a:r>
            <a:r>
              <a:rPr lang="ru-RU" dirty="0" smtClean="0"/>
              <a:t>, лексического и грамматического.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Основные требования к выбору методов обучения и воспитания детей с ТМНР: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400" dirty="0" smtClean="0"/>
              <a:t>использование игровой формы обучения как доминирующего средства обучения;</a:t>
            </a:r>
          </a:p>
          <a:p>
            <a:pPr lvl="0"/>
            <a:r>
              <a:rPr lang="ru-RU" sz="3400" dirty="0" smtClean="0"/>
              <a:t>использование эмоций, наиболее сохранной стороны психической деятельности детей для формирования познавательных потребностей и повышения мотивации обучения;</a:t>
            </a:r>
          </a:p>
          <a:p>
            <a:pPr lvl="0"/>
            <a:r>
              <a:rPr lang="ru-RU" sz="3400" dirty="0" smtClean="0"/>
              <a:t>использование подражательности, свойственной детям с тяжёлой умственной отсталостью; </a:t>
            </a:r>
          </a:p>
          <a:p>
            <a:pPr lvl="0"/>
            <a:r>
              <a:rPr lang="ru-RU" sz="3400" dirty="0" smtClean="0"/>
              <a:t> предметно-действенное обучение с использованием конкретных предметов;</a:t>
            </a:r>
          </a:p>
          <a:p>
            <a:pPr lvl="0"/>
            <a:r>
              <a:rPr lang="ru-RU" sz="3400" dirty="0" smtClean="0"/>
              <a:t>разделение материала на простейшие элементы при сохранении его систематичности и логики построения;</a:t>
            </a:r>
          </a:p>
          <a:p>
            <a:pPr lvl="0"/>
            <a:r>
              <a:rPr lang="ru-RU" sz="3400" dirty="0" smtClean="0"/>
              <a:t>постепенное усложнение самостоятельных действий детей: переход от действий по подражанию к действиям по образцу, по речевой инструкции.</a:t>
            </a:r>
          </a:p>
          <a:p>
            <a:pPr lvl="0"/>
            <a:r>
              <a:rPr lang="ru-RU" sz="3400" dirty="0" smtClean="0"/>
              <a:t>частая смена видов деятельности;</a:t>
            </a:r>
          </a:p>
          <a:p>
            <a:pPr lvl="0"/>
            <a:r>
              <a:rPr lang="ru-RU" sz="3400" dirty="0" smtClean="0"/>
              <a:t>частая повторяемость материала, применение его в новых ситуациях;</a:t>
            </a:r>
          </a:p>
          <a:p>
            <a:pPr lvl="0"/>
            <a:r>
              <a:rPr lang="ru-RU" sz="3400" dirty="0" smtClean="0"/>
              <a:t>эмоциональная положительная оценка педагогом малейших достижений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5143536" cy="350046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Накопление доступных навыков коммуникации, самообслуживания, бытовой и доступной трудовой деятельности ориентировано на их перенос в реальную жизнь в семье и обществе.</a:t>
            </a:r>
            <a:endParaRPr lang="ru-RU" sz="3200" dirty="0"/>
          </a:p>
        </p:txBody>
      </p:sp>
      <p:pic>
        <p:nvPicPr>
          <p:cNvPr id="1026" name="Picture 2" descr="C:\Users\а\Desktop\unnam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071810"/>
            <a:ext cx="5246356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детей с выраженными нарушениями поведения как следствие </a:t>
            </a:r>
            <a:r>
              <a:rPr lang="ru-RU" sz="3200" dirty="0" err="1" smtClean="0"/>
              <a:t>аутистических</a:t>
            </a:r>
            <a:r>
              <a:rPr lang="ru-RU" sz="3200" dirty="0" smtClean="0"/>
              <a:t> расстройств используют методы и приемы: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643182"/>
            <a:ext cx="8229600" cy="421481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поэтапное обучение каждому навыку через формирование алгоритма выполнения логически объединенных отдельных действий;</a:t>
            </a:r>
          </a:p>
          <a:p>
            <a:pPr lvl="0"/>
            <a:r>
              <a:rPr lang="ru-RU" dirty="0" smtClean="0"/>
              <a:t>рациональная дозировка на уроке содержания учебного материала;</a:t>
            </a:r>
          </a:p>
          <a:p>
            <a:pPr lvl="0"/>
            <a:r>
              <a:rPr lang="ru-RU" dirty="0" smtClean="0"/>
              <a:t>метод повторения;</a:t>
            </a:r>
          </a:p>
          <a:p>
            <a:pPr lvl="0"/>
            <a:r>
              <a:rPr lang="ru-RU" dirty="0" smtClean="0"/>
              <a:t>практические упражнения по развитию культурно-гигиенических навыков самообслуживания;</a:t>
            </a:r>
          </a:p>
          <a:p>
            <a:pPr lvl="0"/>
            <a:r>
              <a:rPr lang="ru-RU" dirty="0" smtClean="0"/>
              <a:t>имитационные упражнения;</a:t>
            </a:r>
          </a:p>
          <a:p>
            <a:pPr lvl="0"/>
            <a:r>
              <a:rPr lang="ru-RU" dirty="0" smtClean="0"/>
              <a:t>максимальная опора на чувственный опыт;</a:t>
            </a:r>
          </a:p>
          <a:p>
            <a:pPr lvl="0"/>
            <a:r>
              <a:rPr lang="ru-RU" dirty="0" smtClean="0"/>
              <a:t>альтернативные средства коммуникации (карточки, жесты, пиктограммы, визуальное расписание, визуальная инструкция).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базальной стимуляции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472386" cy="4709160"/>
          </a:xfrm>
        </p:spPr>
        <p:txBody>
          <a:bodyPr/>
          <a:lstStyle/>
          <a:p>
            <a:pPr algn="just"/>
            <a:r>
              <a:rPr lang="ru-RU" dirty="0" smtClean="0"/>
              <a:t>тактильные  ощущения (прикасания, обхватывания)</a:t>
            </a:r>
          </a:p>
          <a:p>
            <a:pPr algn="just"/>
            <a:r>
              <a:rPr lang="ru-RU" dirty="0" smtClean="0"/>
              <a:t>вестибулярные (покачивания и поворачивания отдельных частей тела, движения тела вверх и вниз, ускорения и замедления некоторых движений)</a:t>
            </a:r>
          </a:p>
          <a:p>
            <a:pPr algn="just"/>
            <a:r>
              <a:rPr lang="ru-RU" dirty="0" smtClean="0"/>
              <a:t>вибраторные (колебания, надавливание)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Комплекс специальных игр и упражнений для обучающихся с ТМНР с использованием метода базальной стимуляции: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• использование материала различной температуры;</a:t>
            </a:r>
          </a:p>
          <a:p>
            <a:r>
              <a:rPr lang="ru-RU" sz="3800" dirty="0" smtClean="0"/>
              <a:t>• обведение контура тела массажным мячиком;</a:t>
            </a:r>
          </a:p>
          <a:p>
            <a:r>
              <a:rPr lang="ru-RU" sz="3800" dirty="0" smtClean="0"/>
              <a:t>• обведение контура тела ладони, стопы на бумаге;</a:t>
            </a:r>
          </a:p>
          <a:p>
            <a:r>
              <a:rPr lang="ru-RU" sz="3800" dirty="0" smtClean="0"/>
              <a:t>• поглаживание различных частей тела с их называнием;</a:t>
            </a:r>
          </a:p>
          <a:p>
            <a:r>
              <a:rPr lang="ru-RU" sz="3800" dirty="0" smtClean="0"/>
              <a:t>• постукивание, похлопывание различных частей тела ребёнка, в том числе и его руками;</a:t>
            </a:r>
          </a:p>
          <a:p>
            <a:r>
              <a:rPr lang="ru-RU" sz="3800" dirty="0" smtClean="0"/>
              <a:t>• ощупывание тела ребёнка его руками;</a:t>
            </a:r>
          </a:p>
          <a:p>
            <a:r>
              <a:rPr lang="ru-RU" sz="3800" dirty="0" smtClean="0"/>
              <a:t>• прикосновение и надавливание на тело ребёнка предметами различной формы, температуры;</a:t>
            </a:r>
          </a:p>
          <a:p>
            <a:r>
              <a:rPr lang="ru-RU" sz="3800" dirty="0" smtClean="0"/>
              <a:t>• контакт с игрушками различных температур;</a:t>
            </a:r>
          </a:p>
          <a:p>
            <a:r>
              <a:rPr lang="ru-RU" sz="3800" dirty="0" smtClean="0"/>
              <a:t>• оставление цветных отпечатков;</a:t>
            </a:r>
          </a:p>
          <a:p>
            <a:r>
              <a:rPr lang="ru-RU" sz="3800" dirty="0" smtClean="0"/>
              <a:t>• вкладывание в руку контрастных предметов различной формы, веса, фактуры;</a:t>
            </a:r>
          </a:p>
          <a:p>
            <a:r>
              <a:rPr lang="ru-RU" sz="3800" dirty="0" smtClean="0"/>
              <a:t>• удержание, захватывание ложки, зубной щетки, мыла, расчески, кисти, карандаша;</a:t>
            </a:r>
          </a:p>
          <a:p>
            <a:r>
              <a:rPr lang="ru-RU" sz="3800" dirty="0" smtClean="0"/>
              <a:t>• удержание вибрирующих игрушек;</a:t>
            </a:r>
          </a:p>
          <a:p>
            <a:r>
              <a:rPr lang="ru-RU" sz="3800" dirty="0" smtClean="0"/>
              <a:t>• манипулирование предметами одной или двумя руками;</a:t>
            </a:r>
          </a:p>
          <a:p>
            <a:r>
              <a:rPr lang="ru-RU" sz="3800" dirty="0" smtClean="0"/>
              <a:t>• толкание предметов руками, ногами ребёнка;</a:t>
            </a:r>
          </a:p>
          <a:p>
            <a:r>
              <a:rPr lang="ru-RU" sz="3800" dirty="0" smtClean="0"/>
              <a:t>• рассматривание себя в зеркале, на фотографии;</a:t>
            </a:r>
          </a:p>
          <a:p>
            <a:r>
              <a:rPr lang="ru-RU" sz="3800" dirty="0" smtClean="0"/>
              <a:t>• выполнение пассивных движений различными частями тела ребёнка;</a:t>
            </a:r>
          </a:p>
          <a:p>
            <a:r>
              <a:rPr lang="ru-RU" sz="3800" dirty="0" smtClean="0"/>
              <a:t>• ползание, передвижение по мягкой, шершавой, бугристой, теплой, влажной поверхности дорожке;</a:t>
            </a:r>
          </a:p>
          <a:p>
            <a:r>
              <a:rPr lang="ru-RU" sz="3800" dirty="0" smtClean="0"/>
              <a:t>• покачивание на большом мяче.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Оценить состояние коммуникации ребенка можно через: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9480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наблюдения за детьми в различных ситуациях;</a:t>
            </a:r>
          </a:p>
          <a:p>
            <a:pPr lvl="0" algn="just"/>
            <a:r>
              <a:rPr lang="ru-RU" dirty="0" smtClean="0"/>
              <a:t>наблюдения и анализ того, какие коммуникативные действия ребёнок совершает в повседневной жизни, во время игр, каких-то видов взаимодействия. (Следует заметить, что различные коммуникативные действия эти дети совершают неосознанно.)</a:t>
            </a:r>
          </a:p>
          <a:p>
            <a:pPr lvl="0" algn="just"/>
            <a:r>
              <a:rPr lang="ru-RU" dirty="0" smtClean="0"/>
              <a:t>анализ действий, которые повторяются из раза в раз. Их можно трактовать, как сигналы, соответствующие какому-либо желанию или потребностям ребёнка;</a:t>
            </a:r>
          </a:p>
          <a:p>
            <a:pPr lvl="0" algn="just"/>
            <a:r>
              <a:rPr lang="ru-RU" dirty="0" smtClean="0"/>
              <a:t>далее – попытка закрепить эти коммуникативные действия, превратить их в альтернативно-коммуникативные сигналы, используемые ребёнком.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Сбор информации о состоянии коммуникации ребенка проводился и проводится по таким параметрам: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407194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возможности (зрительное, слуховое, тактильное восприятие)</a:t>
            </a:r>
          </a:p>
          <a:p>
            <a:pPr lvl="0"/>
            <a:r>
              <a:rPr lang="ru-RU" dirty="0" smtClean="0"/>
              <a:t>вокализация </a:t>
            </a:r>
          </a:p>
          <a:p>
            <a:pPr lvl="0"/>
            <a:r>
              <a:rPr lang="ru-RU" dirty="0" smtClean="0"/>
              <a:t>взгляд </a:t>
            </a:r>
          </a:p>
          <a:p>
            <a:pPr lvl="0"/>
            <a:r>
              <a:rPr lang="ru-RU" dirty="0" smtClean="0"/>
              <a:t>мимика</a:t>
            </a:r>
          </a:p>
          <a:p>
            <a:pPr lvl="0"/>
            <a:r>
              <a:rPr lang="ru-RU" dirty="0" smtClean="0"/>
              <a:t>жесты</a:t>
            </a:r>
          </a:p>
          <a:p>
            <a:pPr lvl="0"/>
            <a:r>
              <a:rPr lang="ru-RU" dirty="0" smtClean="0"/>
              <a:t>наблюдалось ли интерактивное поведение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726</TotalTime>
  <Words>781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Обучение детей со сложной структурой дефекта  на индивидуальных занятиях по РРС и ФПСР </vt:lpstr>
      <vt:lpstr>У детей с ТМНР</vt:lpstr>
      <vt:lpstr>Основные требования к выбору методов обучения и воспитания детей с ТМНР: </vt:lpstr>
      <vt:lpstr>Накопление доступных навыков коммуникации, самообслуживания, бытовой и доступной трудовой деятельности ориентировано на их перенос в реальную жизнь в семье и обществе.</vt:lpstr>
      <vt:lpstr>Для детей с выраженными нарушениями поведения как следствие аутистических расстройств используют методы и приемы:</vt:lpstr>
      <vt:lpstr>Метод базальной стимуляции</vt:lpstr>
      <vt:lpstr>Комплекс специальных игр и упражнений для обучающихся с ТМНР с использованием метода базальной стимуляции: </vt:lpstr>
      <vt:lpstr>Оценить состояние коммуникации ребенка можно через:</vt:lpstr>
      <vt:lpstr>Сбор информации о состоянии коммуникации ребенка проводился и проводится по таким параметрам: </vt:lpstr>
      <vt:lpstr>Приемы и методы развития элементарных коммуникативных функций </vt:lpstr>
      <vt:lpstr>Методы и приемы для вызывания устной речи детей с ТМНР </vt:lpstr>
      <vt:lpstr>Методы и приемы для вызывания устной речи детей с ТМНР</vt:lpstr>
      <vt:lpstr>Методы и приемы для вызывания устной речи детей с ТМНР</vt:lpstr>
      <vt:lpstr>Методы и приемы для вызывания устной речи детей с ТМНР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Анна</cp:lastModifiedBy>
  <cp:revision>71</cp:revision>
  <dcterms:created xsi:type="dcterms:W3CDTF">2016-03-22T14:37:38Z</dcterms:created>
  <dcterms:modified xsi:type="dcterms:W3CDTF">2024-12-08T19:42:58Z</dcterms:modified>
</cp:coreProperties>
</file>