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2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E3E3FD1-73A0-42FE-8A6C-6FF3AAE3D8F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E3FD1-73A0-42FE-8A6C-6FF3AAE3D8F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E3E3FD1-73A0-42FE-8A6C-6FF3AAE3D8F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E3E3FD1-73A0-42FE-8A6C-6FF3AAE3D8FC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43512"/>
            <a:ext cx="8258204" cy="928718"/>
          </a:xfrm>
        </p:spPr>
        <p:txBody>
          <a:bodyPr/>
          <a:lstStyle/>
          <a:p>
            <a:r>
              <a:rPr lang="ru-RU" dirty="0" smtClean="0"/>
              <a:t>Опыт специалистов служб раннего вмешательства Фонда «Обнаженные сердца»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805" t="30274" r="26976" b="24804"/>
          <a:stretch>
            <a:fillRect/>
          </a:stretch>
        </p:blipFill>
        <p:spPr bwMode="auto">
          <a:xfrm>
            <a:off x="571472" y="571480"/>
            <a:ext cx="8147037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727954" y="5715016"/>
            <a:ext cx="23775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у</a:t>
            </a:r>
            <a:r>
              <a:rPr lang="ru-RU" dirty="0" smtClean="0"/>
              <a:t>читель-дефектолог</a:t>
            </a:r>
            <a:br>
              <a:rPr lang="ru-RU" dirty="0" smtClean="0"/>
            </a:br>
            <a:r>
              <a:rPr lang="ru-RU" dirty="0" smtClean="0"/>
              <a:t>Пискарева А.В.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6488668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Орёл – 2020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567" t="22320" r="29566" b="14904"/>
          <a:stretch>
            <a:fillRect/>
          </a:stretch>
        </p:blipFill>
        <p:spPr bwMode="auto">
          <a:xfrm>
            <a:off x="1214414" y="857232"/>
            <a:ext cx="661741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8550" t="21484" r="24780" b="20898"/>
          <a:stretch>
            <a:fillRect/>
          </a:stretch>
        </p:blipFill>
        <p:spPr bwMode="auto">
          <a:xfrm>
            <a:off x="642910" y="928670"/>
            <a:ext cx="823353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6903" t="21485" r="25329" b="15039"/>
          <a:stretch>
            <a:fillRect/>
          </a:stretch>
        </p:blipFill>
        <p:spPr bwMode="auto">
          <a:xfrm>
            <a:off x="714348" y="785794"/>
            <a:ext cx="7715304" cy="576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0198" t="22461" r="28074" b="18945"/>
          <a:stretch>
            <a:fillRect/>
          </a:stretch>
        </p:blipFill>
        <p:spPr bwMode="auto">
          <a:xfrm>
            <a:off x="0" y="642918"/>
            <a:ext cx="4286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26940" t="32422" r="25293" b="14843"/>
          <a:stretch>
            <a:fillRect/>
          </a:stretch>
        </p:blipFill>
        <p:spPr bwMode="auto">
          <a:xfrm>
            <a:off x="4421154" y="642918"/>
            <a:ext cx="47228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29136" t="46094" r="28587" b="27539"/>
          <a:stretch>
            <a:fillRect/>
          </a:stretch>
        </p:blipFill>
        <p:spPr bwMode="auto">
          <a:xfrm>
            <a:off x="1142976" y="4286256"/>
            <a:ext cx="67231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9100" t="33203" r="31918" b="15039"/>
          <a:stretch>
            <a:fillRect/>
          </a:stretch>
        </p:blipFill>
        <p:spPr bwMode="auto">
          <a:xfrm>
            <a:off x="571472" y="642918"/>
            <a:ext cx="7943065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4041" t="21484" r="33016" b="13086"/>
          <a:stretch>
            <a:fillRect/>
          </a:stretch>
        </p:blipFill>
        <p:spPr bwMode="auto">
          <a:xfrm>
            <a:off x="1714480" y="875067"/>
            <a:ext cx="5357850" cy="598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4590" t="38086" r="34663" b="14062"/>
          <a:stretch>
            <a:fillRect/>
          </a:stretch>
        </p:blipFill>
        <p:spPr bwMode="auto">
          <a:xfrm>
            <a:off x="0" y="1428736"/>
            <a:ext cx="449038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35176" t="23633" r="35175" b="18750"/>
          <a:stretch>
            <a:fillRect/>
          </a:stretch>
        </p:blipFill>
        <p:spPr bwMode="auto">
          <a:xfrm>
            <a:off x="4500562" y="1142984"/>
            <a:ext cx="438072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6786" t="21485" r="35761" b="14062"/>
          <a:stretch>
            <a:fillRect/>
          </a:stretch>
        </p:blipFill>
        <p:spPr bwMode="auto">
          <a:xfrm>
            <a:off x="-1" y="428604"/>
            <a:ext cx="4870755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34627" t="36328" r="32430" b="12890"/>
          <a:stretch>
            <a:fillRect/>
          </a:stretch>
        </p:blipFill>
        <p:spPr bwMode="auto">
          <a:xfrm>
            <a:off x="4857720" y="285728"/>
            <a:ext cx="4286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 l="34626" t="51953" r="33528" b="17773"/>
          <a:stretch>
            <a:fillRect/>
          </a:stretch>
        </p:blipFill>
        <p:spPr bwMode="auto">
          <a:xfrm>
            <a:off x="4866905" y="4143380"/>
            <a:ext cx="427709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1785926"/>
            <a:ext cx="7758138" cy="1785934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а\Desktop\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00504"/>
            <a:ext cx="8396388" cy="234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0198" t="22461" r="24231" b="26758"/>
          <a:stretch>
            <a:fillRect/>
          </a:stretch>
        </p:blipFill>
        <p:spPr bwMode="auto">
          <a:xfrm>
            <a:off x="642910" y="928670"/>
            <a:ext cx="7981823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детей с РАС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9001156" cy="52149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Стереотипное, или повторяющееся, поведение</a:t>
            </a:r>
          </a:p>
          <a:p>
            <a:pPr algn="just"/>
            <a:r>
              <a:rPr lang="ru-RU" dirty="0" smtClean="0"/>
              <a:t>Чрезмерная приверженность к постоянству, активное сопротивление любым изменениям</a:t>
            </a:r>
          </a:p>
          <a:p>
            <a:pPr algn="just"/>
            <a:r>
              <a:rPr lang="ru-RU" dirty="0" smtClean="0"/>
              <a:t>Крайне ограниченные, фиксированные интересы</a:t>
            </a:r>
          </a:p>
          <a:p>
            <a:pPr algn="just"/>
            <a:r>
              <a:rPr lang="ru-RU" dirty="0" smtClean="0"/>
              <a:t>Гиперчувствительность (либо </a:t>
            </a:r>
            <a:r>
              <a:rPr lang="ru-RU" dirty="0" err="1" smtClean="0"/>
              <a:t>гипочувствительность</a:t>
            </a:r>
            <a:r>
              <a:rPr lang="ru-RU" dirty="0" smtClean="0"/>
              <a:t>) к различным ощущениям, получаемым от органов чувств</a:t>
            </a:r>
          </a:p>
          <a:p>
            <a:pPr algn="just"/>
            <a:r>
              <a:rPr lang="ru-RU" dirty="0" smtClean="0"/>
              <a:t>Нежелание делиться мыслями и чувствами с другими людьми</a:t>
            </a:r>
          </a:p>
          <a:p>
            <a:pPr algn="just"/>
            <a:r>
              <a:rPr lang="ru-RU" dirty="0" smtClean="0"/>
              <a:t>Уменьшение или нетипичное использование зрительного контакта, жестов, мимики, положений тела, интонации</a:t>
            </a:r>
          </a:p>
          <a:p>
            <a:pPr algn="just"/>
            <a:r>
              <a:rPr lang="ru-RU" dirty="0" smtClean="0"/>
              <a:t>Сниженный интерес или его полное отсутствие к социальному общению со взрослыми и сверстниками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1.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Первые шаги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686800" cy="4325112"/>
          </a:xfrm>
        </p:spPr>
        <p:txBody>
          <a:bodyPr/>
          <a:lstStyle/>
          <a:p>
            <a:pPr algn="just"/>
            <a:r>
              <a:rPr lang="ru-RU" dirty="0" smtClean="0"/>
              <a:t>Шаг 1: узнать о современных представлениях об аутизме</a:t>
            </a:r>
          </a:p>
          <a:p>
            <a:pPr algn="just"/>
            <a:r>
              <a:rPr lang="ru-RU" dirty="0" smtClean="0"/>
              <a:t>Шаг 2: получить достоверный диагноз</a:t>
            </a:r>
          </a:p>
          <a:p>
            <a:pPr algn="just"/>
            <a:r>
              <a:rPr lang="ru-RU" dirty="0" smtClean="0"/>
              <a:t>Шаг 3: выявить сопутствующие проблемы </a:t>
            </a:r>
          </a:p>
          <a:p>
            <a:pPr algn="just"/>
            <a:r>
              <a:rPr lang="ru-RU" dirty="0" smtClean="0"/>
              <a:t>Шаг 4: позаботиться о себе</a:t>
            </a:r>
          </a:p>
          <a:p>
            <a:pPr algn="just"/>
            <a:r>
              <a:rPr lang="ru-RU" dirty="0" smtClean="0"/>
              <a:t>Шаг 5: заняться повышением компетентности </a:t>
            </a:r>
          </a:p>
          <a:p>
            <a:pPr algn="just"/>
            <a:r>
              <a:rPr lang="ru-RU" dirty="0" smtClean="0"/>
              <a:t>Шаг 6: выбрать программу помощи и развития для ребенка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5715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2.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Основные стратегии обучения детей с РАС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3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Поведенческие подходы в работе с детьми с РАС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4.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Формирование игровых и социальных навыков у детей с РАС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5.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коммуникации у детей с РАС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6.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навыков самообслуживания у детей с РАС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7.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Приучение ребенка с аутизмом к туалету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8.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сна у детей с РАС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9.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Нарушения пищевого поведения у детей с РАС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Конкретная проблема –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конкретное решение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780" t="22320" r="23994" b="13252"/>
          <a:stretch>
            <a:fillRect/>
          </a:stretch>
        </p:blipFill>
        <p:spPr bwMode="auto">
          <a:xfrm>
            <a:off x="0" y="2143116"/>
            <a:ext cx="6407406" cy="4714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6391" t="21485" r="24194" b="34570"/>
          <a:stretch>
            <a:fillRect/>
          </a:stretch>
        </p:blipFill>
        <p:spPr bwMode="auto">
          <a:xfrm>
            <a:off x="4786282" y="1214422"/>
            <a:ext cx="4357718" cy="2178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27453" t="28321" r="24780" b="14062"/>
          <a:stretch>
            <a:fillRect/>
          </a:stretch>
        </p:blipFill>
        <p:spPr bwMode="auto">
          <a:xfrm>
            <a:off x="4429124" y="3500438"/>
            <a:ext cx="4424313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«сложная» терминология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трактуется в глоссарии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7452" t="28320" r="24780" b="13086"/>
          <a:stretch>
            <a:fillRect/>
          </a:stretch>
        </p:blipFill>
        <p:spPr bwMode="auto">
          <a:xfrm>
            <a:off x="0" y="2071678"/>
            <a:ext cx="6215106" cy="4286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6940" t="21679" r="24194" b="12890"/>
          <a:stretch>
            <a:fillRect/>
          </a:stretch>
        </p:blipFill>
        <p:spPr bwMode="auto">
          <a:xfrm>
            <a:off x="4214810" y="2000240"/>
            <a:ext cx="4929190" cy="4550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780" t="28928" r="23994" b="18208"/>
          <a:stretch>
            <a:fillRect/>
          </a:stretch>
        </p:blipFill>
        <p:spPr bwMode="auto">
          <a:xfrm>
            <a:off x="0" y="1000108"/>
            <a:ext cx="887393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1296" t="21484" r="29722" b="12109"/>
          <a:stretch>
            <a:fillRect/>
          </a:stretch>
        </p:blipFill>
        <p:spPr bwMode="auto">
          <a:xfrm>
            <a:off x="1500166" y="973886"/>
            <a:ext cx="6143668" cy="588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757</TotalTime>
  <Words>160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Слайд 1</vt:lpstr>
      <vt:lpstr>Слайд 2</vt:lpstr>
      <vt:lpstr>Особенности детей с РАС</vt:lpstr>
      <vt:lpstr>Глава 1. Первые шаги</vt:lpstr>
      <vt:lpstr>Глава 2. Основные стратегии обучения детей с РАС Глава 3. Поведенческие подходы в работе с детьми с РАС Глава 4. Формирование игровых и социальных навыков у детей с РАС Глава 5. Развитие коммуникации у детей с РАС Глава 6. Развитие навыков самообслуживания у детей с РАС Глава 7. Приучение ребенка с аутизмом к туалету Глава 8. Нарушения сна у детей с РАС  Глава 9. Нарушения пищевого поведения у детей с РАС</vt:lpstr>
      <vt:lpstr>Конкретная проблема –  конкретное решение</vt:lpstr>
      <vt:lpstr>Вся «сложная» терминология  трактуется в глоссарии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</dc:creator>
  <cp:lastModifiedBy>Анна</cp:lastModifiedBy>
  <cp:revision>68</cp:revision>
  <dcterms:created xsi:type="dcterms:W3CDTF">2016-03-22T14:37:38Z</dcterms:created>
  <dcterms:modified xsi:type="dcterms:W3CDTF">2024-12-05T19:43:52Z</dcterms:modified>
</cp:coreProperties>
</file>