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3" r:id="rId8"/>
    <p:sldId id="262"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25650DD-E0C5-45A7-BD9D-0C9687110E2C}"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5650DD-E0C5-45A7-BD9D-0C9687110E2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5650DD-E0C5-45A7-BD9D-0C9687110E2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5650DD-E0C5-45A7-BD9D-0C9687110E2C}"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25650DD-E0C5-45A7-BD9D-0C9687110E2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5650DD-E0C5-45A7-BD9D-0C9687110E2C}"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5650DD-E0C5-45A7-BD9D-0C9687110E2C}"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5650DD-E0C5-45A7-BD9D-0C9687110E2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5650DD-E0C5-45A7-BD9D-0C9687110E2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5650DD-E0C5-45A7-BD9D-0C9687110E2C}"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E3E3FD1-73A0-42FE-8A6C-6FF3AAE3D8FC}" type="datetimeFigureOut">
              <a:rPr lang="ru-RU" smtClean="0"/>
              <a:pPr/>
              <a:t>08.12.2024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25650DD-E0C5-45A7-BD9D-0C9687110E2C}"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E3E3FD1-73A0-42FE-8A6C-6FF3AAE3D8FC}" type="datetimeFigureOut">
              <a:rPr lang="ru-RU" smtClean="0"/>
              <a:pPr/>
              <a:t>08.12.2024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5650DD-E0C5-45A7-BD9D-0C9687110E2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71736" y="3143248"/>
            <a:ext cx="6400800" cy="1600200"/>
          </a:xfrm>
        </p:spPr>
        <p:txBody>
          <a:bodyPr/>
          <a:lstStyle/>
          <a:p>
            <a:pPr algn="r"/>
            <a:r>
              <a:rPr lang="ru-RU" dirty="0" smtClean="0"/>
              <a:t>Подготовила:</a:t>
            </a:r>
          </a:p>
          <a:p>
            <a:pPr algn="r"/>
            <a:r>
              <a:rPr lang="ru-RU" dirty="0" smtClean="0"/>
              <a:t>учитель-дефектолог </a:t>
            </a:r>
            <a:br>
              <a:rPr lang="ru-RU" dirty="0" smtClean="0"/>
            </a:br>
            <a:r>
              <a:rPr lang="ru-RU" dirty="0" smtClean="0"/>
              <a:t>Пискарева А.В.</a:t>
            </a:r>
          </a:p>
          <a:p>
            <a:endParaRPr lang="ru-RU" dirty="0"/>
          </a:p>
        </p:txBody>
      </p:sp>
      <p:sp>
        <p:nvSpPr>
          <p:cNvPr id="2" name="Заголовок 1"/>
          <p:cNvSpPr>
            <a:spLocks noGrp="1"/>
          </p:cNvSpPr>
          <p:nvPr>
            <p:ph type="ctrTitle"/>
          </p:nvPr>
        </p:nvSpPr>
        <p:spPr>
          <a:xfrm>
            <a:off x="0" y="1214422"/>
            <a:ext cx="9144000" cy="1470025"/>
          </a:xfrm>
        </p:spPr>
        <p:txBody>
          <a:bodyPr>
            <a:noAutofit/>
          </a:bodyPr>
          <a:lstStyle/>
          <a:p>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br>
              <a:rPr lang="ru-RU" sz="2000" dirty="0" smtClean="0">
                <a:solidFill>
                  <a:schemeClr val="tx1"/>
                </a:solidFill>
                <a:latin typeface="Times New Roman" pitchFamily="18" charset="0"/>
                <a:cs typeface="Times New Roman" pitchFamily="18" charset="0"/>
              </a:rPr>
            </a:br>
            <a:r>
              <a:rPr lang="ru-RU" sz="2400" b="1" dirty="0" smtClean="0">
                <a:solidFill>
                  <a:schemeClr val="tx1"/>
                </a:solidFill>
                <a:latin typeface="Times New Roman" pitchFamily="18" charset="0"/>
                <a:cs typeface="Times New Roman" pitchFamily="18" charset="0"/>
              </a:rPr>
              <a:t>«Особенности формирования произносительных навыков </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2400" b="1" dirty="0" smtClean="0">
                <a:solidFill>
                  <a:schemeClr val="tx1"/>
                </a:solidFill>
                <a:latin typeface="Times New Roman" pitchFamily="18" charset="0"/>
                <a:cs typeface="Times New Roman" pitchFamily="18" charset="0"/>
              </a:rPr>
              <a:t>у слабослышащих учащихся с проблемами интеллекта»</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5" name="Прямоугольник 4"/>
          <p:cNvSpPr/>
          <p:nvPr/>
        </p:nvSpPr>
        <p:spPr>
          <a:xfrm>
            <a:off x="3929058" y="6215082"/>
            <a:ext cx="1398140" cy="369332"/>
          </a:xfrm>
          <a:prstGeom prst="rect">
            <a:avLst/>
          </a:prstGeom>
        </p:spPr>
        <p:txBody>
          <a:bodyPr wrap="none">
            <a:spAutoFit/>
          </a:bodyPr>
          <a:lstStyle/>
          <a:p>
            <a:r>
              <a:rPr lang="ru-RU" dirty="0" smtClean="0"/>
              <a:t>Орёл - 2024</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8229600" cy="1143000"/>
          </a:xfrm>
        </p:spPr>
        <p:txBody>
          <a:bodyPr>
            <a:normAutofit fontScale="90000"/>
          </a:bodyPr>
          <a:lstStyle/>
          <a:p>
            <a:r>
              <a:rPr lang="ru-RU" dirty="0" smtClean="0"/>
              <a:t>Группы дефектов: </a:t>
            </a:r>
            <a:br>
              <a:rPr lang="ru-RU" dirty="0" smtClean="0"/>
            </a:br>
            <a:r>
              <a:rPr lang="ru-RU" dirty="0" err="1" smtClean="0"/>
              <a:t>антропофонические</a:t>
            </a:r>
            <a:r>
              <a:rPr lang="ru-RU" dirty="0" smtClean="0"/>
              <a:t> и фонологические</a:t>
            </a:r>
            <a:endParaRPr lang="ru-RU" dirty="0"/>
          </a:p>
        </p:txBody>
      </p:sp>
      <p:sp>
        <p:nvSpPr>
          <p:cNvPr id="3" name="Содержимое 2"/>
          <p:cNvSpPr>
            <a:spLocks noGrp="1"/>
          </p:cNvSpPr>
          <p:nvPr>
            <p:ph sz="quarter" idx="1"/>
          </p:nvPr>
        </p:nvSpPr>
        <p:spPr>
          <a:xfrm>
            <a:off x="428596" y="1447800"/>
            <a:ext cx="3729038" cy="4624406"/>
          </a:xfrm>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pPr marL="273050" indent="-11113">
              <a:buNone/>
            </a:pPr>
            <a:r>
              <a:rPr lang="ru-RU" dirty="0" err="1" smtClean="0"/>
              <a:t>Антропофонические</a:t>
            </a:r>
            <a:r>
              <a:rPr lang="ru-RU" dirty="0" smtClean="0"/>
              <a:t> дефекты в речи детей с интеллектуальными нарушениями проявляются в боковом, межзубном произнесении свистящих и шипящих звуков, в велярном, увулярном, одноударном произношении звука Р.</a:t>
            </a:r>
          </a:p>
          <a:p>
            <a:endParaRPr lang="ru-RU" dirty="0"/>
          </a:p>
        </p:txBody>
      </p:sp>
      <p:sp>
        <p:nvSpPr>
          <p:cNvPr id="45057" name="Rectangle 1"/>
          <p:cNvSpPr>
            <a:spLocks noChangeArrowheads="1"/>
          </p:cNvSpPr>
          <p:nvPr/>
        </p:nvSpPr>
        <p:spPr bwMode="auto">
          <a:xfrm>
            <a:off x="4286249" y="1428736"/>
            <a:ext cx="4500593" cy="4708981"/>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190500" algn="just" defTabSz="914400" rtl="0" eaLnBrk="1" fontAlgn="base" latinLnBrk="0" hangingPunct="1">
              <a:lnSpc>
                <a:spcPct val="100000"/>
              </a:lnSpc>
              <a:spcBef>
                <a:spcPct val="0"/>
              </a:spcBef>
              <a:spcAft>
                <a:spcPct val="0"/>
              </a:spcAft>
              <a:buClrTx/>
              <a:buSzTx/>
              <a:buFontTx/>
              <a:buNone/>
              <a:tabLst/>
            </a:pPr>
            <a:r>
              <a:rPr kumimoji="0" lang="ru-RU" altLang="zh-CN" sz="2000" b="0" i="0" u="none" strike="noStrike" cap="none" normalizeH="0" baseline="0" dirty="0" smtClean="0">
                <a:ln>
                  <a:noFill/>
                </a:ln>
                <a:solidFill>
                  <a:schemeClr val="bg1"/>
                </a:solidFill>
                <a:effectLst/>
                <a:latin typeface="Times New Roman" pitchFamily="18" charset="0"/>
                <a:ea typeface="NSimSun" pitchFamily="49" charset="-122"/>
                <a:cs typeface="Times New Roman" pitchFamily="18" charset="0"/>
              </a:rPr>
              <a:t>Фонологические нарушения выражаются в виде постоянных замен и смешения звуков. </a:t>
            </a:r>
          </a:p>
          <a:p>
            <a:pPr marL="0" marR="0" lvl="0" indent="190500" algn="just" defTabSz="914400" rtl="0" eaLnBrk="1" fontAlgn="base" latinLnBrk="0" hangingPunct="1">
              <a:lnSpc>
                <a:spcPct val="100000"/>
              </a:lnSpc>
              <a:spcBef>
                <a:spcPct val="0"/>
              </a:spcBef>
              <a:spcAft>
                <a:spcPct val="0"/>
              </a:spcAft>
              <a:buClrTx/>
              <a:buSzTx/>
              <a:buFontTx/>
              <a:buNone/>
              <a:tabLst/>
            </a:pPr>
            <a:r>
              <a:rPr kumimoji="0" lang="ru-RU" altLang="zh-CN" sz="2000" b="0" i="0" u="none" strike="noStrike" cap="none" normalizeH="0" baseline="0" dirty="0" smtClean="0">
                <a:ln>
                  <a:noFill/>
                </a:ln>
                <a:solidFill>
                  <a:schemeClr val="bg1"/>
                </a:solidFill>
                <a:effectLst/>
                <a:latin typeface="Times New Roman" pitchFamily="18" charset="0"/>
                <a:ea typeface="NSimSun" pitchFamily="49" charset="-122"/>
                <a:cs typeface="Times New Roman" pitchFamily="18" charset="0"/>
              </a:rPr>
              <a:t>В логопедической литературе постоянными заменами принято считать такие случаи неправильного произношения, когда звук отсутствует вовсе, ученик не произносит его, а постоянно заменяет другим, близким артикуляции или звучанию. В случаях смешения звук имеется, учащийся правильно артикулирует изолированно в некоторых слогах, словах, но в самостоятельной речи допускает замены и искажения.</a:t>
            </a:r>
            <a:endParaRPr kumimoji="0" lang="ru-RU" altLang="zh-CN"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500042"/>
            <a:ext cx="8258204" cy="5519758"/>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algn="just"/>
            <a:r>
              <a:rPr lang="ru-RU" dirty="0" smtClean="0"/>
              <a:t>Особую трудность представляет закрепление речевых звуков в самостоятельной речи. В течение всех лет обучения постоянно необходимо возвращаться и заново </a:t>
            </a:r>
            <a:r>
              <a:rPr lang="ru-RU" b="1" dirty="0" smtClean="0"/>
              <a:t>повторять</a:t>
            </a:r>
            <a:r>
              <a:rPr lang="ru-RU" dirty="0" smtClean="0"/>
              <a:t> этапы постановки звука: от изолированного произнесения к слоговым упражнениям, проговариванию слов и словосочетаний, подобранных по фонетическому принципу. Если обычно в речи </a:t>
            </a:r>
            <a:r>
              <a:rPr lang="ru-RU" dirty="0" err="1" smtClean="0"/>
              <a:t>неслышащих</a:t>
            </a:r>
            <a:r>
              <a:rPr lang="ru-RU" dirty="0" smtClean="0"/>
              <a:t> чаще всего страдает группа свистящих и шипящих звуков, у </a:t>
            </a:r>
            <a:r>
              <a:rPr lang="ru-RU" dirty="0" err="1" smtClean="0"/>
              <a:t>неслышащих</a:t>
            </a:r>
            <a:r>
              <a:rPr lang="ru-RU" dirty="0" smtClean="0"/>
              <a:t> с интеллектуальными нарушениями постоянно возвращаются и вновь появляются разнообразные дефекты – открытая и закрытая гнусавость, </a:t>
            </a:r>
            <a:r>
              <a:rPr lang="ru-RU" dirty="0" err="1" smtClean="0"/>
              <a:t>сонантность</a:t>
            </a:r>
            <a:r>
              <a:rPr lang="ru-RU" dirty="0" smtClean="0"/>
              <a:t>, смешение звуков </a:t>
            </a:r>
            <a:r>
              <a:rPr lang="ru-RU" i="1" dirty="0" err="1" smtClean="0"/>
              <a:t>х-т-к</a:t>
            </a:r>
            <a:r>
              <a:rPr lang="ru-RU" i="1" dirty="0" smtClean="0"/>
              <a:t>, </a:t>
            </a:r>
            <a:r>
              <a:rPr lang="ru-RU" i="1" dirty="0" err="1" smtClean="0"/>
              <a:t>с-ш-з-ж</a:t>
            </a:r>
            <a:r>
              <a:rPr lang="ru-RU" dirty="0" smtClean="0"/>
              <a:t> и т. д.</a:t>
            </a:r>
          </a:p>
          <a:p>
            <a:pPr algn="just"/>
            <a:r>
              <a:rPr lang="ru-RU" dirty="0" smtClean="0"/>
              <a:t>Часто создается впечатление, что ребенок никак не может зафиксировать точную артикуляцию, особенно в тех случаях, когда требуется мгновенное напряжение (взрывные звуки </a:t>
            </a:r>
            <a:r>
              <a:rPr lang="ru-RU" i="1" dirty="0" err="1" smtClean="0"/>
              <a:t>п-т-к</a:t>
            </a:r>
            <a:r>
              <a:rPr lang="ru-RU" i="1" dirty="0" smtClean="0"/>
              <a:t>).</a:t>
            </a:r>
            <a:r>
              <a:rPr lang="ru-RU" dirty="0" smtClean="0"/>
              <a:t> С большим трудом закрепляются навыки орфоэпии и словесного ударения.</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357166"/>
            <a:ext cx="8429684" cy="6072230"/>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ru-RU" dirty="0" smtClean="0"/>
              <a:t>Анализ результатов работы по формированию произношения к концу обучения в 3 классе позволил Т.К. Королевской сделать вывод о нецелесообразности постановки звонких </a:t>
            </a:r>
            <a:r>
              <a:rPr lang="ru-RU" i="1" dirty="0" smtClean="0"/>
              <a:t>б, </a:t>
            </a:r>
            <a:r>
              <a:rPr lang="ru-RU" i="1" dirty="0" err="1" smtClean="0"/>
              <a:t>д</a:t>
            </a:r>
            <a:r>
              <a:rPr lang="ru-RU" i="1" dirty="0" smtClean="0"/>
              <a:t>, г</a:t>
            </a:r>
            <a:r>
              <a:rPr lang="ru-RU" dirty="0" smtClean="0"/>
              <a:t> и аффрикат </a:t>
            </a:r>
            <a:r>
              <a:rPr lang="ru-RU" i="1" dirty="0" err="1" smtClean="0"/>
              <a:t>ц</a:t>
            </a:r>
            <a:r>
              <a:rPr lang="ru-RU" i="1" dirty="0" smtClean="0"/>
              <a:t> и. ч,</a:t>
            </a:r>
            <a:r>
              <a:rPr lang="ru-RU" dirty="0" smtClean="0"/>
              <a:t> поскольку затруднено их прочное закрепление, а кратковременное появление этих звуков только расширяет базу для всевозможных замен и смешений в речи детей.</a:t>
            </a:r>
          </a:p>
          <a:p>
            <a:pPr algn="just"/>
            <a:r>
              <a:rPr lang="ru-RU" dirty="0" smtClean="0"/>
              <a:t>Целью работы в 4–5-м классах может стать закрепление уже поставленных речевых звуков, параллельно должна быть продолжена работа над ритмико-интонационной стороной речи, что позволит обеспечить общую внятность речи детей.</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14290"/>
            <a:ext cx="7772400" cy="785810"/>
          </a:xfrm>
        </p:spPr>
        <p:txBody>
          <a:bodyPr/>
          <a:lstStyle/>
          <a:p>
            <a:r>
              <a:rPr lang="ru-RU" dirty="0" smtClean="0"/>
              <a:t>«Нет» механической тренировке</a:t>
            </a:r>
            <a:endParaRPr lang="ru-RU" dirty="0"/>
          </a:p>
        </p:txBody>
      </p:sp>
      <p:sp>
        <p:nvSpPr>
          <p:cNvPr id="3" name="Содержимое 2"/>
          <p:cNvSpPr>
            <a:spLocks noGrp="1"/>
          </p:cNvSpPr>
          <p:nvPr>
            <p:ph sz="quarter" idx="1"/>
          </p:nvPr>
        </p:nvSpPr>
        <p:spPr>
          <a:xfrm>
            <a:off x="285720" y="1071546"/>
            <a:ext cx="8543956" cy="54102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r>
              <a:rPr lang="ru-RU" dirty="0" smtClean="0"/>
              <a:t>Проведение занятий по формированию произношения требует от педагога изобретательности, поиска организационных форм для обеспечения постоянного повторении учеником учебного материала, поскольку простая механическая тренировка утомляет детей и не способствует сосредоточению их внимания. </a:t>
            </a:r>
          </a:p>
          <a:p>
            <a:pPr algn="just"/>
            <a:r>
              <a:rPr lang="ru-RU" dirty="0" smtClean="0"/>
              <a:t>Формирование произношения школьников основывается на использовании остаточного слуха, который, в свою очередь, развивается благодаря постоянной целенаправленной работе.</a:t>
            </a:r>
          </a:p>
          <a:p>
            <a:pPr algn="just"/>
            <a:r>
              <a:rPr lang="ru-RU" dirty="0" smtClean="0"/>
              <a:t>Для достижения успеха коррекционных занятий педагог должен использовать всевозможные </a:t>
            </a:r>
            <a:r>
              <a:rPr lang="ru-RU" b="1" dirty="0" smtClean="0"/>
              <a:t>приемы работы</a:t>
            </a:r>
            <a:r>
              <a:rPr lang="ru-RU" dirty="0" smtClean="0"/>
              <a:t>: подражание учителю с опорой на слух; фонетическую ритмику; традиционные способы постановки звуков; развитие самоконтроля учащихся – на базе тактильно-вибрационных ощущений и слуха; переход от </a:t>
            </a:r>
            <a:r>
              <a:rPr lang="ru-RU" dirty="0" err="1" smtClean="0"/>
              <a:t>слогосочетания</a:t>
            </a:r>
            <a:r>
              <a:rPr lang="ru-RU" dirty="0" smtClean="0"/>
              <a:t>, повторяющего ритмико-интонационный рисунок слова, к самому слову; специальный массаж артикуляционного аппарата.</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329642" cy="2286016"/>
          </a:xfrm>
        </p:spPr>
        <p:style>
          <a:lnRef idx="1">
            <a:schemeClr val="accent2"/>
          </a:lnRef>
          <a:fillRef idx="3">
            <a:schemeClr val="accent2"/>
          </a:fillRef>
          <a:effectRef idx="2">
            <a:schemeClr val="accent2"/>
          </a:effectRef>
          <a:fontRef idx="minor">
            <a:schemeClr val="lt1"/>
          </a:fontRef>
        </p:style>
        <p:txBody>
          <a:bodyPr>
            <a:normAutofit/>
          </a:bodyPr>
          <a:lstStyle/>
          <a:p>
            <a:pPr marL="273050" indent="-11113" algn="ctr">
              <a:buNone/>
            </a:pPr>
            <a:r>
              <a:rPr lang="ru-RU" sz="2800" dirty="0" smtClean="0"/>
              <a:t>Для слабослышащих школьников с нарушениями интеллектуального развития характерным является трудность введения поставленных звуков в речь. Для многих из них этот процесс затягивается на годы. </a:t>
            </a:r>
            <a:endParaRPr lang="ru-RU" sz="2800" dirty="0"/>
          </a:p>
        </p:txBody>
      </p:sp>
      <p:pic>
        <p:nvPicPr>
          <p:cNvPr id="58370" name="Picture 2" descr="Рекомендации для родителей, имеющих детей с нарушением слуха"/>
          <p:cNvPicPr>
            <a:picLocks noChangeAspect="1" noChangeArrowheads="1"/>
          </p:cNvPicPr>
          <p:nvPr/>
        </p:nvPicPr>
        <p:blipFill>
          <a:blip r:embed="rId2"/>
          <a:srcRect/>
          <a:stretch>
            <a:fillRect/>
          </a:stretch>
        </p:blipFill>
        <p:spPr bwMode="auto">
          <a:xfrm>
            <a:off x="1857356" y="2786058"/>
            <a:ext cx="5286412" cy="370048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714356"/>
            <a:ext cx="7772400" cy="1143000"/>
          </a:xfrm>
        </p:spPr>
        <p:txBody>
          <a:bodyPr>
            <a:noAutofit/>
          </a:bodyPr>
          <a:lstStyle/>
          <a:p>
            <a:pPr algn="ctr"/>
            <a:r>
              <a:rPr lang="en-US" sz="2400" i="1" dirty="0" smtClean="0"/>
              <a:t>III</a:t>
            </a:r>
            <a:r>
              <a:rPr lang="ru-RU" sz="2400" i="1" dirty="0" smtClean="0"/>
              <a:t>. Развитие речи у слабослышащих детей с умеренной и тяжелой умственной отсталостью </a:t>
            </a:r>
            <a:br>
              <a:rPr lang="ru-RU" sz="2400" i="1" dirty="0" smtClean="0"/>
            </a:br>
            <a:r>
              <a:rPr lang="ru-RU" sz="2400" i="1" dirty="0" smtClean="0"/>
              <a:t>(«</a:t>
            </a:r>
            <a:r>
              <a:rPr lang="ru-RU" sz="2400" i="1" dirty="0" err="1" smtClean="0"/>
              <a:t>безречевые</a:t>
            </a:r>
            <a:r>
              <a:rPr lang="ru-RU" sz="2400" i="1" dirty="0" smtClean="0"/>
              <a:t>» дети)</a:t>
            </a:r>
            <a:r>
              <a:rPr lang="ru-RU" sz="2000" dirty="0" smtClean="0"/>
              <a:t/>
            </a:r>
            <a:br>
              <a:rPr lang="ru-RU" sz="2000" dirty="0" smtClean="0"/>
            </a:br>
            <a:r>
              <a:rPr lang="ru-RU" sz="2000" dirty="0" smtClean="0"/>
              <a:t/>
            </a:r>
            <a:br>
              <a:rPr lang="ru-RU" sz="2000" dirty="0" smtClean="0"/>
            </a:br>
            <a:endParaRPr lang="ru-RU" sz="2000" dirty="0"/>
          </a:p>
        </p:txBody>
      </p:sp>
      <p:sp>
        <p:nvSpPr>
          <p:cNvPr id="3" name="Содержимое 2"/>
          <p:cNvSpPr>
            <a:spLocks noGrp="1"/>
          </p:cNvSpPr>
          <p:nvPr>
            <p:ph sz="quarter" idx="1"/>
          </p:nvPr>
        </p:nvSpPr>
        <p:spPr>
          <a:xfrm>
            <a:off x="214282" y="1285860"/>
            <a:ext cx="8715436" cy="4948254"/>
          </a:xfrm>
        </p:spPr>
        <p:txBody>
          <a:bodyPr>
            <a:normAutofit/>
          </a:bodyPr>
          <a:lstStyle/>
          <a:p>
            <a:pPr algn="just"/>
            <a:r>
              <a:rPr lang="ru-RU" sz="2400" dirty="0" smtClean="0"/>
              <a:t>При социализации лиц с умеренной и тяжелой умственной отсталостью трудноразрешимыми проблемами являются: отсутствие навыков межличностного общения, </a:t>
            </a:r>
            <a:r>
              <a:rPr lang="ru-RU" sz="2400" dirty="0" err="1" smtClean="0"/>
              <a:t>несформированность</a:t>
            </a:r>
            <a:r>
              <a:rPr lang="ru-RU" sz="2400" dirty="0" smtClean="0"/>
              <a:t> потребности в таком общении, обусловленная узостью социальных контактов, неадекватная самооценка и неадекватное восприятие других людей.</a:t>
            </a:r>
          </a:p>
          <a:p>
            <a:endParaRPr lang="ru-RU" sz="2400" dirty="0"/>
          </a:p>
        </p:txBody>
      </p:sp>
      <p:pic>
        <p:nvPicPr>
          <p:cNvPr id="56322" name="Picture 2" descr="Разрушить невидимую стену. Что такое DeafSkills и почему это изменит жизнь  людей с нарушениями слуха — Сноб"/>
          <p:cNvPicPr>
            <a:picLocks noChangeAspect="1" noChangeArrowheads="1"/>
          </p:cNvPicPr>
          <p:nvPr/>
        </p:nvPicPr>
        <p:blipFill>
          <a:blip r:embed="rId2"/>
          <a:srcRect/>
          <a:stretch>
            <a:fillRect/>
          </a:stretch>
        </p:blipFill>
        <p:spPr bwMode="auto">
          <a:xfrm>
            <a:off x="3143240" y="3643314"/>
            <a:ext cx="4357718" cy="2902869"/>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428604"/>
            <a:ext cx="8501122" cy="6143668"/>
          </a:xfrm>
        </p:spPr>
        <p:txBody>
          <a:bodyPr>
            <a:normAutofit/>
          </a:bodyPr>
          <a:lstStyle/>
          <a:p>
            <a:pPr algn="just"/>
            <a:r>
              <a:rPr lang="ru-RU" dirty="0" smtClean="0"/>
              <a:t>20-25 % среди тяжело умственно отсталых детей составляют так называемые «</a:t>
            </a:r>
            <a:r>
              <a:rPr lang="ru-RU" dirty="0" err="1" smtClean="0"/>
              <a:t>безречевые</a:t>
            </a:r>
            <a:r>
              <a:rPr lang="ru-RU" dirty="0" smtClean="0"/>
              <a:t>» дети (</a:t>
            </a:r>
            <a:r>
              <a:rPr lang="ru-RU" dirty="0" err="1" smtClean="0"/>
              <a:t>Л.М.Шипицина</a:t>
            </a:r>
            <a:r>
              <a:rPr lang="ru-RU" dirty="0" smtClean="0"/>
              <a:t>, 2004). У этой группы детей речь не появляется вовсе и связано это с поражением речевых зон коры головного мозга. Данные дети по своему состоянию неоднородны. Одни безучастные к окружающей среде, речью не пользуются. Другие, произнося постоянно один монотонный звук, не являющийся средством общения. Еще несколько человек пользуются неречевыми средствами (показывают пальцами на нужный предмет или игрушку). Эта группа является наиболее сложной в речевом отношении независимо от возраста.</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714356"/>
            <a:ext cx="7772400" cy="703282"/>
          </a:xfrm>
        </p:spPr>
        <p:txBody>
          <a:bodyPr>
            <a:normAutofit fontScale="90000"/>
          </a:bodyPr>
          <a:lstStyle/>
          <a:p>
            <a:pPr algn="ctr"/>
            <a:r>
              <a:rPr lang="en-US" sz="3100" i="1" dirty="0" smtClean="0"/>
              <a:t>IV</a:t>
            </a:r>
            <a:r>
              <a:rPr lang="ru-RU" sz="3100" i="1" dirty="0" smtClean="0"/>
              <a:t>. Особенности коррекционной работы</a:t>
            </a:r>
            <a:r>
              <a:rPr lang="ru-RU" dirty="0" smtClean="0"/>
              <a:t/>
            </a:r>
            <a:br>
              <a:rPr lang="ru-RU" dirty="0" smtClean="0"/>
            </a:br>
            <a:endParaRPr lang="ru-RU" dirty="0"/>
          </a:p>
        </p:txBody>
      </p:sp>
      <p:sp>
        <p:nvSpPr>
          <p:cNvPr id="3" name="Содержимое 2"/>
          <p:cNvSpPr>
            <a:spLocks noGrp="1"/>
          </p:cNvSpPr>
          <p:nvPr>
            <p:ph sz="quarter" idx="1"/>
          </p:nvPr>
        </p:nvSpPr>
        <p:spPr>
          <a:xfrm>
            <a:off x="357158" y="928670"/>
            <a:ext cx="8501122" cy="5429288"/>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ru-RU" dirty="0" smtClean="0"/>
              <a:t>1. Систематический поиск индивидуальных подходов к ученикам.</a:t>
            </a:r>
          </a:p>
          <a:p>
            <a:pPr algn="just"/>
            <a:r>
              <a:rPr lang="ru-RU" dirty="0" smtClean="0"/>
              <a:t>2. Формирование подражательной деятельности. Первый шаг коррекционной работы – развитие произвольного внимания. Важно, чтоб ребенок «увидел», «услышал», привык вслушиваться в речь, реагировать на слова. Для этого ведется работа по развитию подражательной способности ребенка. Это основа перехода к подражанию артикуляционным движениям, звукам, словам.</a:t>
            </a:r>
          </a:p>
          <a:p>
            <a:pPr algn="just"/>
            <a:r>
              <a:rPr lang="ru-RU" dirty="0" smtClean="0"/>
              <a:t>3. Организация обстановки занятий. Удержать произвольное внимание у данных детей очень трудно, поэтому в организации занятия важна каждая мелочь. Расположение оборудования, отсутствие лишних предметов в поле зрения ребенка, использование игрушек, к которым у него есть специфический интерес, местоположение педагога.</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357166"/>
            <a:ext cx="8643998" cy="6072230"/>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ru-RU" dirty="0" smtClean="0"/>
              <a:t>4. Все занятия носят игровой и комбинированный характер. Комбинированное занятие, проводимое в игровой форме, позволяет гибко переключать внимание ребенка с одного вида деятельности на другой, не допуская потери внимания и снижения интереса.</a:t>
            </a:r>
          </a:p>
          <a:p>
            <a:pPr algn="just"/>
            <a:r>
              <a:rPr lang="ru-RU" dirty="0" smtClean="0"/>
              <a:t>5. Моделирование ситуаций. Необходимо специально создавать условия, чтобы у ребенка возникла необходимость говорить.</a:t>
            </a:r>
          </a:p>
          <a:p>
            <a:pPr algn="just"/>
            <a:r>
              <a:rPr lang="ru-RU" dirty="0" smtClean="0"/>
              <a:t>6. Постоянное наблюдение за внутренним состоянием ребенка. Важно вовремя заметить, когда ребенок начинает утомляться и успеть переключить его до того, как он начнет отвлекаться.</a:t>
            </a:r>
          </a:p>
          <a:p>
            <a:pPr algn="just"/>
            <a:r>
              <a:rPr lang="ru-RU" dirty="0" smtClean="0"/>
              <a:t>7. Медленный темп формирования новых навыков. От «особых» детей нельзя ожидать быстрого положительного результата. У них нет оперативного реагирования. Они длительное время поглощают информацию, обрабатывают ее, и результат работы может проявиться только через 2- 3 года.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214290"/>
            <a:ext cx="8215370" cy="6357982"/>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just"/>
            <a:r>
              <a:rPr lang="ru-RU" dirty="0" smtClean="0"/>
              <a:t>8. Использование фонетической ритмики на занятиях. Занятия фонетической ритмикой включают в себя упражнения по развитию речевого дыхания, силы голоса, темпа, игры, помогающие обрести раскованность и непринужденность. При вызывании звуков с помощью фонетической ритмики следует иметь ввиду, что определенным группам звуков соответствует определенный характер движений: произнесение взрывных звуков сопровождается резкими движениями, а протяжных – плавными, спокойными.</a:t>
            </a:r>
          </a:p>
          <a:p>
            <a:pPr algn="just"/>
            <a:r>
              <a:rPr lang="ru-RU" dirty="0" smtClean="0"/>
              <a:t>9. Методика глобального чтения. Суть глобального чтения заключается в том, что ребенок должен научиться узнавать написанные слова целиком, не вычленяя отдельных букв. Для этого на картонных карточках печатными буквами пишутся слова. При обучении глобальному чтению необходимо соблюдать постепенность и последовательность. Слова, чтению которых мы хотим научить ребенка, должны обозначать известные ему предметы, действия, явления. Вводить данный тип чтения можно не раньше, чем ребенок сможет соотносить предмет и его изображение, подбирать парные предметы или картинки.</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800" i="1" dirty="0" smtClean="0"/>
              <a:t>I</a:t>
            </a:r>
            <a:r>
              <a:rPr lang="ru-RU" sz="2800" i="1" dirty="0" smtClean="0"/>
              <a:t>. Особенности развития речи слабослышащих умственно отсталых детей </a:t>
            </a:r>
            <a:endParaRPr lang="ru-RU" sz="2800" dirty="0"/>
          </a:p>
        </p:txBody>
      </p:sp>
      <p:sp>
        <p:nvSpPr>
          <p:cNvPr id="3" name="Содержимое 2"/>
          <p:cNvSpPr>
            <a:spLocks noGrp="1"/>
          </p:cNvSpPr>
          <p:nvPr>
            <p:ph sz="quarter" idx="1"/>
          </p:nvPr>
        </p:nvSpPr>
        <p:spPr>
          <a:xfrm>
            <a:off x="714348" y="1785926"/>
            <a:ext cx="7972452" cy="3357586"/>
          </a:xfrm>
        </p:spPr>
        <p:style>
          <a:lnRef idx="3">
            <a:schemeClr val="lt1"/>
          </a:lnRef>
          <a:fillRef idx="1">
            <a:schemeClr val="accent1"/>
          </a:fillRef>
          <a:effectRef idx="1">
            <a:schemeClr val="accent1"/>
          </a:effectRef>
          <a:fontRef idx="minor">
            <a:schemeClr val="lt1"/>
          </a:fontRef>
        </p:style>
        <p:txBody>
          <a:bodyPr>
            <a:normAutofit/>
          </a:bodyPr>
          <a:lstStyle/>
          <a:p>
            <a:pPr algn="ctr"/>
            <a:r>
              <a:rPr lang="ru-RU" dirty="0" smtClean="0"/>
              <a:t>Речь умственно отсталых слабослышащих детей с самого начала развивается на патологической основе. У большинства детей данной категории собственная речь выражена в виде отдельных слов, часто </a:t>
            </a:r>
            <a:r>
              <a:rPr lang="ru-RU" dirty="0" err="1" smtClean="0"/>
              <a:t>лепетных</a:t>
            </a:r>
            <a:r>
              <a:rPr lang="ru-RU" dirty="0" smtClean="0"/>
              <a:t>, а также структурно нарушенных. Отмечаются замедленный темп овладения речью и сложность формирования произносительных умений.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285728"/>
            <a:ext cx="8358246" cy="6072230"/>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ru-RU" dirty="0" smtClean="0"/>
              <a:t>10. Чтение слов. Подбираются картинки по всем основным лексическим темам (игрушки, посуда, мебель, транспорт и др.) и снабжаются подписями. Хорошо начать с темы «Игрушки». Сначала берем две таблички с различными по написанию словами, например «кукла» и «мяч». Нельзя брать слова, похожие по написанию, например «мишка», «машина». Таблички к игрушкам или к картинкам мы начинаем подкладывать сами, говоря, что на них написано. Затем предлагаем ребенку положить табличку к нужной картинке или игрушке самостоятельно. После запоминания двух табличек начинаем постепенно добавлять следующие. Глобальное чтение наиболее понятно детям, способствует развитию внимания, зрительной и слуховой памяти, так как графический образ слова сразу связывается с реальным объектом, а также обогащению словарного запаса ребенка.</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857224" y="357166"/>
            <a:ext cx="7772400" cy="3267084"/>
          </a:xfrm>
        </p:spPr>
        <p:style>
          <a:lnRef idx="0">
            <a:schemeClr val="accent2"/>
          </a:lnRef>
          <a:fillRef idx="3">
            <a:schemeClr val="accent2"/>
          </a:fillRef>
          <a:effectRef idx="3">
            <a:schemeClr val="accent2"/>
          </a:effectRef>
          <a:fontRef idx="minor">
            <a:schemeClr val="lt1"/>
          </a:fontRef>
        </p:style>
        <p:txBody>
          <a:bodyPr>
            <a:normAutofit fontScale="92500" lnSpcReduction="10000"/>
          </a:bodyPr>
          <a:lstStyle/>
          <a:p>
            <a:pPr marL="273050" indent="-11113" algn="ctr">
              <a:buNone/>
            </a:pPr>
            <a:r>
              <a:rPr lang="ru-RU" dirty="0" smtClean="0"/>
              <a:t>Работа с детьми с нарушениями интеллекта и слуха требует особого внимания и комплексного подхода. Дети должны получить возможность раскрыть свои способности, подготовиться к жизни. Одновременно специалистами ОУ должна быть выстроена разветвленная система поддержки детей с ОВЗ, сопровождения в течение всего периода становления личности, а также социализации и дальнейшей адаптации в обществе. </a:t>
            </a:r>
          </a:p>
          <a:p>
            <a:endParaRPr lang="ru-RU" dirty="0"/>
          </a:p>
        </p:txBody>
      </p:sp>
      <p:pic>
        <p:nvPicPr>
          <p:cNvPr id="50178" name="Picture 2" descr="Особые образовательные потребности детей с нарушениями слуха | ВКонтакте"/>
          <p:cNvPicPr>
            <a:picLocks noChangeAspect="1" noChangeArrowheads="1"/>
          </p:cNvPicPr>
          <p:nvPr/>
        </p:nvPicPr>
        <p:blipFill>
          <a:blip r:embed="rId2"/>
          <a:srcRect/>
          <a:stretch>
            <a:fillRect/>
          </a:stretch>
        </p:blipFill>
        <p:spPr bwMode="auto">
          <a:xfrm>
            <a:off x="2428860" y="3714752"/>
            <a:ext cx="4429156" cy="293081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7422" y="2143116"/>
            <a:ext cx="4943484" cy="1143000"/>
          </a:xfrm>
        </p:spPr>
        <p:txBody>
          <a:bodyPr>
            <a:normAutofit fontScale="90000"/>
          </a:bodyPr>
          <a:lstStyle/>
          <a:p>
            <a:r>
              <a:rPr lang="ru-RU" dirty="0" smtClean="0"/>
              <a:t>Спасибо за внимание!</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725470"/>
          </a:xfrm>
        </p:spPr>
        <p:txBody>
          <a:bodyPr>
            <a:normAutofit fontScale="90000"/>
          </a:bodyPr>
          <a:lstStyle/>
          <a:p>
            <a:r>
              <a:rPr lang="ru-RU" dirty="0" smtClean="0"/>
              <a:t>Основные особенности:</a:t>
            </a:r>
            <a:endParaRPr lang="ru-RU" dirty="0"/>
          </a:p>
        </p:txBody>
      </p:sp>
      <p:sp>
        <p:nvSpPr>
          <p:cNvPr id="3" name="Содержимое 2"/>
          <p:cNvSpPr>
            <a:spLocks noGrp="1"/>
          </p:cNvSpPr>
          <p:nvPr>
            <p:ph sz="quarter" idx="1"/>
          </p:nvPr>
        </p:nvSpPr>
        <p:spPr>
          <a:xfrm>
            <a:off x="285720" y="1000108"/>
            <a:ext cx="8858280" cy="5857892"/>
          </a:xfrm>
        </p:spPr>
        <p:txBody>
          <a:bodyPr>
            <a:normAutofit fontScale="92500" lnSpcReduction="10000"/>
          </a:bodyPr>
          <a:lstStyle/>
          <a:p>
            <a:r>
              <a:rPr lang="ru-RU" dirty="0" smtClean="0"/>
              <a:t>речевой дефект сложен и неоднороден по своей структуре;</a:t>
            </a:r>
          </a:p>
          <a:p>
            <a:r>
              <a:rPr lang="ru-RU" dirty="0" smtClean="0"/>
              <a:t>степень недоразвития речи соответствует степени общего психического недоразвития;</a:t>
            </a:r>
          </a:p>
          <a:p>
            <a:r>
              <a:rPr lang="ru-RU" dirty="0" smtClean="0"/>
              <a:t>с трудом понимают речевые инструкции, лучше воспринимают в виде коротких фраз;</a:t>
            </a:r>
          </a:p>
          <a:p>
            <a:r>
              <a:rPr lang="ru-RU" dirty="0" smtClean="0"/>
              <a:t>полиморфное нарушение звукопроизношения, связанное с нарушениями организации и удержания артикуляционных позиций;</a:t>
            </a:r>
          </a:p>
          <a:p>
            <a:r>
              <a:rPr lang="ru-RU" dirty="0" smtClean="0"/>
              <a:t>нарушение слоговой структуры слов;</a:t>
            </a:r>
          </a:p>
          <a:p>
            <a:r>
              <a:rPr lang="ru-RU" dirty="0" smtClean="0"/>
              <a:t>бедность активного и пассивного словаря, даже на бытовом уровне;</a:t>
            </a:r>
          </a:p>
          <a:p>
            <a:r>
              <a:rPr lang="ru-RU" dirty="0" smtClean="0"/>
              <a:t>связные высказывания с многочисленными ошибками комплексного характера;</a:t>
            </a:r>
          </a:p>
          <a:p>
            <a:r>
              <a:rPr lang="ru-RU" dirty="0" err="1" smtClean="0"/>
              <a:t>несформированность</a:t>
            </a:r>
            <a:r>
              <a:rPr lang="ru-RU" dirty="0" smtClean="0"/>
              <a:t> процессов фонематического восприятия, анализа и синтеза;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472518" cy="6643710"/>
          </a:xfrm>
        </p:spPr>
        <p:txBody>
          <a:bodyPr>
            <a:normAutofit fontScale="92500"/>
          </a:bodyPr>
          <a:lstStyle/>
          <a:p>
            <a:pPr algn="just"/>
            <a:r>
              <a:rPr lang="ru-RU" dirty="0" smtClean="0"/>
              <a:t>речь недостаточно выразительная, монотонная, с наличием необоснованных пауз и неправильных ударений;</a:t>
            </a:r>
          </a:p>
          <a:p>
            <a:pPr algn="just"/>
            <a:r>
              <a:rPr lang="ru-RU" dirty="0" smtClean="0"/>
              <a:t>трудности  в овладении обобщающими понятиями;</a:t>
            </a:r>
          </a:p>
          <a:p>
            <a:pPr algn="just"/>
            <a:r>
              <a:rPr lang="ru-RU" dirty="0" smtClean="0"/>
              <a:t>диалогическая речь неполноценна (в одних случаях они молчат, в других отвечают невпопад, </a:t>
            </a:r>
            <a:r>
              <a:rPr lang="ru-RU" dirty="0" err="1" smtClean="0"/>
              <a:t>эхолалически</a:t>
            </a:r>
            <a:r>
              <a:rPr lang="ru-RU" dirty="0" smtClean="0"/>
              <a:t> повторяют часть заданного вопроса, или ответы, состоят из одного-двух распространенных предложений);</a:t>
            </a:r>
          </a:p>
          <a:p>
            <a:pPr algn="just"/>
            <a:r>
              <a:rPr lang="ru-RU" dirty="0" smtClean="0"/>
              <a:t>Трудности в монологических высказываниях (связано с трудностями планирования высказывания, неумением следовать заранее определенной схеме, с непониманием того, что слушающий должен воссоздать картину происходившего, опираясь на то, что он слышит от говорящего. Дети не всегда понимают даже несложные тексты, содержащие временные, причинные и другие зависимости)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7772400" cy="796908"/>
          </a:xfrm>
        </p:spPr>
        <p:txBody>
          <a:bodyPr>
            <a:normAutofit/>
          </a:bodyPr>
          <a:lstStyle/>
          <a:p>
            <a:r>
              <a:rPr lang="ru-RU" dirty="0" smtClean="0"/>
              <a:t>Другие особенности:</a:t>
            </a:r>
            <a:endParaRPr lang="ru-RU" dirty="0"/>
          </a:p>
        </p:txBody>
      </p:sp>
      <p:sp>
        <p:nvSpPr>
          <p:cNvPr id="3" name="Содержимое 2"/>
          <p:cNvSpPr>
            <a:spLocks noGrp="1"/>
          </p:cNvSpPr>
          <p:nvPr>
            <p:ph sz="quarter" idx="1"/>
          </p:nvPr>
        </p:nvSpPr>
        <p:spPr>
          <a:xfrm>
            <a:off x="214282" y="1214422"/>
            <a:ext cx="8643998" cy="3500462"/>
          </a:xfrm>
        </p:spPr>
        <p:txBody>
          <a:bodyPr>
            <a:normAutofit/>
          </a:bodyPr>
          <a:lstStyle/>
          <a:p>
            <a:r>
              <a:rPr lang="ru-RU" dirty="0" smtClean="0"/>
              <a:t>пассивность при действиях с предметами, игрушками и в познании окружающего мира;</a:t>
            </a:r>
          </a:p>
          <a:p>
            <a:r>
              <a:rPr lang="ru-RU" dirty="0" smtClean="0"/>
              <a:t>значительные нарушения общей и мелкой моторики;</a:t>
            </a:r>
          </a:p>
          <a:p>
            <a:r>
              <a:rPr lang="ru-RU" dirty="0" smtClean="0"/>
              <a:t>сенсорной сферы, игровой деятельности;</a:t>
            </a:r>
          </a:p>
          <a:p>
            <a:r>
              <a:rPr lang="ru-RU" dirty="0" smtClean="0"/>
              <a:t>быстрая утомляемость, выраженный дефицит внимания, отсутствие </a:t>
            </a:r>
          </a:p>
          <a:p>
            <a:r>
              <a:rPr lang="ru-RU" dirty="0" smtClean="0"/>
              <a:t>инициативы.</a:t>
            </a:r>
          </a:p>
          <a:p>
            <a:endParaRPr lang="ru-RU" dirty="0"/>
          </a:p>
        </p:txBody>
      </p:sp>
      <p:sp>
        <p:nvSpPr>
          <p:cNvPr id="15362" name="AutoShape 2" descr="⬇ Скачать картинки Ребенок обиделся, стоковые фото Ребенок обиделся в  хорошем качестве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5364" name="AutoShape 4" descr="⬇ Скачать картинки Ребенок обиделся, стоковые фото Ребенок обиделся в  хорошем качестве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5366" name="Picture 6" descr="Обидеть нельзя, можно только обидеться?"/>
          <p:cNvPicPr>
            <a:picLocks noChangeAspect="1" noChangeArrowheads="1"/>
          </p:cNvPicPr>
          <p:nvPr/>
        </p:nvPicPr>
        <p:blipFill>
          <a:blip r:embed="rId2"/>
          <a:srcRect/>
          <a:stretch>
            <a:fillRect/>
          </a:stretch>
        </p:blipFill>
        <p:spPr bwMode="auto">
          <a:xfrm>
            <a:off x="4429124" y="3500438"/>
            <a:ext cx="4095779" cy="307183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571480"/>
            <a:ext cx="7772400" cy="1143000"/>
          </a:xfrm>
        </p:spPr>
        <p:txBody>
          <a:bodyPr>
            <a:normAutofit fontScale="90000"/>
          </a:bodyPr>
          <a:lstStyle/>
          <a:p>
            <a:pPr algn="ctr"/>
            <a:r>
              <a:rPr lang="en-US" sz="3100" i="1" dirty="0" smtClean="0"/>
              <a:t>II</a:t>
            </a:r>
            <a:r>
              <a:rPr lang="ru-RU" sz="3100" i="1" dirty="0" smtClean="0"/>
              <a:t>. Особенности произношения умственно отсталых слабослышащих детей</a:t>
            </a:r>
            <a:r>
              <a:rPr lang="ru-RU" dirty="0" smtClean="0"/>
              <a:t/>
            </a:r>
            <a:br>
              <a:rPr lang="ru-RU" dirty="0" smtClean="0"/>
            </a:br>
            <a:endParaRPr lang="ru-RU" dirty="0"/>
          </a:p>
        </p:txBody>
      </p:sp>
      <p:sp>
        <p:nvSpPr>
          <p:cNvPr id="3" name="Содержимое 2"/>
          <p:cNvSpPr>
            <a:spLocks noGrp="1"/>
          </p:cNvSpPr>
          <p:nvPr>
            <p:ph sz="quarter" idx="1"/>
          </p:nvPr>
        </p:nvSpPr>
        <p:spPr>
          <a:xfrm>
            <a:off x="357158" y="1447800"/>
            <a:ext cx="8429684" cy="4572000"/>
          </a:xfrm>
        </p:spPr>
        <p:style>
          <a:lnRef idx="3">
            <a:schemeClr val="lt1"/>
          </a:lnRef>
          <a:fillRef idx="1">
            <a:schemeClr val="accent1"/>
          </a:fillRef>
          <a:effectRef idx="1">
            <a:schemeClr val="accent1"/>
          </a:effectRef>
          <a:fontRef idx="minor">
            <a:schemeClr val="lt1"/>
          </a:fontRef>
        </p:style>
        <p:txBody>
          <a:bodyPr>
            <a:normAutofit lnSpcReduction="10000"/>
          </a:bodyPr>
          <a:lstStyle/>
          <a:p>
            <a:pPr marL="273050" indent="-11113" algn="ctr">
              <a:buNone/>
            </a:pPr>
            <a:r>
              <a:rPr lang="ru-RU" dirty="0" smtClean="0"/>
              <a:t>В литературе отмечается наибольшее распространение нарушения свистящих, шипящих, аффрикат, звонких, глухих. Это свидетельствует об отсутствии у детей четкого противопоставления этих звуков по акустическим и артикуляционным признакам. Большая распространенность нарушений звукопроизношения и их отрицательное влияние на развитие детей с интеллектуальными нарушениями отмечается в литературе по коррекционной педагогике и специальной психологии (М.С. Певзнер, Е.П. Кузьмичева,               И.Ф. Федосова, Н.Ф. </a:t>
            </a:r>
            <a:r>
              <a:rPr lang="ru-RU" dirty="0" err="1" smtClean="0"/>
              <a:t>Слезина</a:t>
            </a:r>
            <a:r>
              <a:rPr lang="ru-RU" dirty="0" smtClean="0"/>
              <a:t>, Е.З Яхнина и др.).</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Виды работ по развитию письменной речи у обучающихся с нарушениями слуха |  Дефектология Проф"/>
          <p:cNvPicPr>
            <a:picLocks noChangeAspect="1" noChangeArrowheads="1"/>
          </p:cNvPicPr>
          <p:nvPr/>
        </p:nvPicPr>
        <p:blipFill>
          <a:blip r:embed="rId2"/>
          <a:srcRect/>
          <a:stretch>
            <a:fillRect/>
          </a:stretch>
        </p:blipFill>
        <p:spPr bwMode="auto">
          <a:xfrm>
            <a:off x="2000232" y="2835902"/>
            <a:ext cx="5357850" cy="4022098"/>
          </a:xfrm>
          <a:prstGeom prst="rect">
            <a:avLst/>
          </a:prstGeom>
          <a:ln>
            <a:noFill/>
          </a:ln>
          <a:effectLst>
            <a:softEdge rad="112500"/>
          </a:effectLst>
        </p:spPr>
      </p:pic>
      <p:sp>
        <p:nvSpPr>
          <p:cNvPr id="3" name="Содержимое 2"/>
          <p:cNvSpPr>
            <a:spLocks noGrp="1"/>
          </p:cNvSpPr>
          <p:nvPr>
            <p:ph sz="quarter" idx="1"/>
          </p:nvPr>
        </p:nvSpPr>
        <p:spPr>
          <a:xfrm>
            <a:off x="214282" y="285728"/>
            <a:ext cx="8429684" cy="2857520"/>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ru-RU" dirty="0" smtClean="0"/>
              <a:t>Д.И. Орлова отмечает, что работа по формированию правильного произношения должна быть тесно связана с предупреждением и преодолением нарушения письма, что основное внимание при постановке правильного произношения нужно направить на систематическое развитие анализа и синтеза в звуковой сфере.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285728"/>
            <a:ext cx="7772400" cy="1838324"/>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273050" indent="-11113" algn="ctr">
              <a:buNone/>
            </a:pPr>
            <a:r>
              <a:rPr lang="ru-RU" dirty="0" smtClean="0"/>
              <a:t>Работа по формированию произношения на I этапе строится на базе ограниченного словаря. При его отборе учитываются фонемы, которыми владеет ребенок, актуальность словаря для общения, доступность его понимания.</a:t>
            </a:r>
          </a:p>
          <a:p>
            <a:endParaRPr lang="ru-RU" dirty="0"/>
          </a:p>
        </p:txBody>
      </p:sp>
      <p:sp>
        <p:nvSpPr>
          <p:cNvPr id="4" name="Прямоугольник 3"/>
          <p:cNvSpPr/>
          <p:nvPr/>
        </p:nvSpPr>
        <p:spPr>
          <a:xfrm>
            <a:off x="4786314" y="2357430"/>
            <a:ext cx="3714776" cy="304698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ru-RU" sz="2400" dirty="0" smtClean="0"/>
              <a:t>Дети недостаточно хорошо владеют артикуляционными приемами, плохо подражают артикуляции педагога, с трудом выделяют свои мышечные ощущения.</a:t>
            </a:r>
            <a:endParaRPr lang="ru-RU" sz="2400" dirty="0"/>
          </a:p>
        </p:txBody>
      </p:sp>
      <p:sp>
        <p:nvSpPr>
          <p:cNvPr id="5" name="Прямоугольник 4"/>
          <p:cNvSpPr/>
          <p:nvPr/>
        </p:nvSpPr>
        <p:spPr>
          <a:xfrm>
            <a:off x="500034" y="2428868"/>
            <a:ext cx="214314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ru-RU"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Трудности</a:t>
            </a: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Стрелка вправо 5"/>
          <p:cNvSpPr/>
          <p:nvPr/>
        </p:nvSpPr>
        <p:spPr>
          <a:xfrm>
            <a:off x="2786050" y="2428868"/>
            <a:ext cx="1785950"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8130" name="Picture 2" descr="Язык чашечкой. Артикуляционная гимнастика для детей: выговариваем звуки  правильно"/>
          <p:cNvPicPr>
            <a:picLocks noChangeAspect="1" noChangeArrowheads="1"/>
          </p:cNvPicPr>
          <p:nvPr/>
        </p:nvPicPr>
        <p:blipFill>
          <a:blip r:embed="rId2" cstate="print"/>
          <a:srcRect l="4797" r="12051" b="11873"/>
          <a:stretch>
            <a:fillRect/>
          </a:stretch>
        </p:blipFill>
        <p:spPr bwMode="auto">
          <a:xfrm>
            <a:off x="214282" y="3429000"/>
            <a:ext cx="4370325" cy="285752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85786" y="285728"/>
            <a:ext cx="7772400" cy="2124076"/>
          </a:xfrm>
        </p:spPr>
        <p:style>
          <a:lnRef idx="1">
            <a:schemeClr val="accent3"/>
          </a:lnRef>
          <a:fillRef idx="3">
            <a:schemeClr val="accent3"/>
          </a:fillRef>
          <a:effectRef idx="2">
            <a:schemeClr val="accent3"/>
          </a:effectRef>
          <a:fontRef idx="minor">
            <a:schemeClr val="lt1"/>
          </a:fontRef>
        </p:style>
        <p:txBody>
          <a:bodyPr>
            <a:normAutofit fontScale="92500" lnSpcReduction="10000"/>
          </a:bodyPr>
          <a:lstStyle/>
          <a:p>
            <a:pPr marL="273050" indent="-11113" algn="ctr">
              <a:buNone/>
            </a:pPr>
            <a:r>
              <a:rPr lang="ru-RU" dirty="0" smtClean="0"/>
              <a:t>Семнадцать основных речевых звуков появляются в речи учащихся обычно к концу 2 класса (при ЗПР). </a:t>
            </a:r>
            <a:br>
              <a:rPr lang="ru-RU" dirty="0" smtClean="0"/>
            </a:br>
            <a:r>
              <a:rPr lang="ru-RU" dirty="0" smtClean="0"/>
              <a:t>В случае наличия у ребенка УО эти сроки пролонгированы. В связи с этим особое внимание уделяется регламентированным заменам звуков, чтобы речь детей была понятна окружающим.</a:t>
            </a:r>
            <a:endParaRPr lang="ru-RU" dirty="0"/>
          </a:p>
        </p:txBody>
      </p:sp>
      <p:sp>
        <p:nvSpPr>
          <p:cNvPr id="5" name="Прямоугольник 4"/>
          <p:cNvSpPr/>
          <p:nvPr/>
        </p:nvSpPr>
        <p:spPr>
          <a:xfrm>
            <a:off x="3786182" y="2643182"/>
            <a:ext cx="1479892" cy="52322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Важно!</a:t>
            </a:r>
            <a:endPar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Прямоугольник 5"/>
          <p:cNvSpPr/>
          <p:nvPr/>
        </p:nvSpPr>
        <p:spPr>
          <a:xfrm>
            <a:off x="1785918" y="3214686"/>
            <a:ext cx="5899372" cy="369332"/>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r>
              <a:rPr lang="ru-RU" dirty="0" smtClean="0"/>
              <a:t>Использование дактиля при обучении произношению </a:t>
            </a:r>
            <a:endParaRPr lang="ru-RU" dirty="0"/>
          </a:p>
        </p:txBody>
      </p:sp>
      <p:pic>
        <p:nvPicPr>
          <p:cNvPr id="46082" name="Picture 2" descr="ЛОТО Дактиль игра для изучения ДАКтильной азбуки"/>
          <p:cNvPicPr>
            <a:picLocks noChangeAspect="1" noChangeArrowheads="1"/>
          </p:cNvPicPr>
          <p:nvPr/>
        </p:nvPicPr>
        <p:blipFill>
          <a:blip r:embed="rId2"/>
          <a:srcRect/>
          <a:stretch>
            <a:fillRect/>
          </a:stretch>
        </p:blipFill>
        <p:spPr bwMode="auto">
          <a:xfrm>
            <a:off x="1428728" y="4000504"/>
            <a:ext cx="6643734" cy="210780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668</TotalTime>
  <Words>1573</Words>
  <Application>Microsoft Office PowerPoint</Application>
  <PresentationFormat>Экран (4:3)</PresentationFormat>
  <Paragraphs>63</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Справедливость</vt:lpstr>
      <vt:lpstr>   «Особенности формирования произносительных навыков  у слабослышащих учащихся с проблемами интеллекта» </vt:lpstr>
      <vt:lpstr>I. Особенности развития речи слабослышащих умственно отсталых детей </vt:lpstr>
      <vt:lpstr>Основные особенности:</vt:lpstr>
      <vt:lpstr>Слайд 4</vt:lpstr>
      <vt:lpstr>Другие особенности:</vt:lpstr>
      <vt:lpstr>II. Особенности произношения умственно отсталых слабослышащих детей </vt:lpstr>
      <vt:lpstr>Слайд 7</vt:lpstr>
      <vt:lpstr>Слайд 8</vt:lpstr>
      <vt:lpstr>Слайд 9</vt:lpstr>
      <vt:lpstr>Группы дефектов:  антропофонические и фонологические</vt:lpstr>
      <vt:lpstr>Слайд 11</vt:lpstr>
      <vt:lpstr>Слайд 12</vt:lpstr>
      <vt:lpstr>«Нет» механической тренировке</vt:lpstr>
      <vt:lpstr>Слайд 14</vt:lpstr>
      <vt:lpstr>III. Развитие речи у слабослышащих детей с умеренной и тяжелой умственной отсталостью  («безречевые» дети)  </vt:lpstr>
      <vt:lpstr>Слайд 16</vt:lpstr>
      <vt:lpstr>IV. Особенности коррекционной работы </vt:lpstr>
      <vt:lpstr>Слайд 18</vt:lpstr>
      <vt:lpstr>Слайд 19</vt:lpstr>
      <vt:lpstr>Слайд 20</vt:lpstr>
      <vt:lpstr>Слайд 21</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Design</dc:creator>
  <cp:lastModifiedBy>Анна</cp:lastModifiedBy>
  <cp:revision>61</cp:revision>
  <dcterms:created xsi:type="dcterms:W3CDTF">2016-03-22T14:37:38Z</dcterms:created>
  <dcterms:modified xsi:type="dcterms:W3CDTF">2024-12-08T19:43:34Z</dcterms:modified>
</cp:coreProperties>
</file>